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2" r:id="rId9"/>
    <p:sldId id="263"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2E87"/>
    <a:srgbClr val="2828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A52A23-0FAF-102C-5EF7-473AF3C0E64D}" v="241" dt="2026-01-14T19:31:33.920"/>
    <p1510:client id="{BD569A6D-A46F-EB82-9225-66814B3DE990}" v="2217" dt="2026-01-13T22:11:57.8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14/01/2026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10491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14/01/2026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172787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14/01/2026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902177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14/01/2026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841795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14/01/2026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466923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14/01/2026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747632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14/01/2026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611866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14/01/2026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95854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14/01/2026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040201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14/01/2026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706407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14/01/2026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610903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8941B0-F4D5-4460-BCAD-F7E2B41A8257}" type="datetimeFigureOut">
              <a:rPr lang="fr-FR" smtClean="0"/>
              <a:t>14/01/2026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7C6CCC6-2BE5-4E42-96A4-D1E8E81A3D8E}" type="slidenum">
              <a:rPr lang="fr-FR" smtClean="0"/>
              <a:t>‹N°›</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df.fr/groupe-edf/espaces-dedies" TargetMode="External"/><Relationship Id="rId2" Type="http://schemas.openxmlformats.org/officeDocument/2006/relationships/hyperlink" Target="https://www.societe.com/"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DDA22B3E-7313-3A8D-CD43-E7BAD4BD4A0C}"/>
              </a:ext>
            </a:extLst>
          </p:cNvPr>
          <p:cNvSpPr txBox="1"/>
          <p:nvPr/>
        </p:nvSpPr>
        <p:spPr>
          <a:xfrm>
            <a:off x="2297374" y="1330657"/>
            <a:ext cx="794981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4400" b="1" dirty="0">
                <a:latin typeface="Nordique Inline"/>
              </a:rPr>
              <a:t>ENQUÊTE PROFESSIONNELLE</a:t>
            </a:r>
            <a:endParaRPr lang="fr-FR">
              <a:latin typeface="Nordique Inline"/>
            </a:endParaRPr>
          </a:p>
        </p:txBody>
      </p:sp>
      <p:sp>
        <p:nvSpPr>
          <p:cNvPr id="14" name="ZoneTexte 13">
            <a:extLst>
              <a:ext uri="{FF2B5EF4-FFF2-40B4-BE49-F238E27FC236}">
                <a16:creationId xmlns:a16="http://schemas.microsoft.com/office/drawing/2014/main" id="{930C11AE-3EC8-3F0F-11E1-954E2879FCF6}"/>
              </a:ext>
            </a:extLst>
          </p:cNvPr>
          <p:cNvSpPr txBox="1"/>
          <p:nvPr/>
        </p:nvSpPr>
        <p:spPr>
          <a:xfrm>
            <a:off x="-1" y="-1"/>
            <a:ext cx="30480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dirty="0">
                <a:latin typeface="Nordique Inline"/>
              </a:rPr>
              <a:t>MSILINI Mohamed</a:t>
            </a:r>
          </a:p>
          <a:p>
            <a:r>
              <a:rPr lang="fr-FR" sz="2000" dirty="0">
                <a:latin typeface="Nordique Inline"/>
              </a:rPr>
              <a:t>OUMRAIENE Walid</a:t>
            </a:r>
          </a:p>
        </p:txBody>
      </p:sp>
      <p:sp>
        <p:nvSpPr>
          <p:cNvPr id="16" name="ZoneTexte 15">
            <a:extLst>
              <a:ext uri="{FF2B5EF4-FFF2-40B4-BE49-F238E27FC236}">
                <a16:creationId xmlns:a16="http://schemas.microsoft.com/office/drawing/2014/main" id="{E1F7CE1E-112C-3E11-F6AE-EA0CC0E99940}"/>
              </a:ext>
            </a:extLst>
          </p:cNvPr>
          <p:cNvSpPr txBox="1"/>
          <p:nvPr/>
        </p:nvSpPr>
        <p:spPr>
          <a:xfrm>
            <a:off x="4264924" y="2433851"/>
            <a:ext cx="401471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000" b="1" dirty="0">
                <a:latin typeface="Nordique Inline"/>
              </a:rPr>
              <a:t>Cyril </a:t>
            </a:r>
            <a:r>
              <a:rPr lang="fr-FR" sz="2000" b="1" dirty="0" err="1">
                <a:latin typeface="Nordique Inline"/>
              </a:rPr>
              <a:t>KAZYMYRENKO</a:t>
            </a:r>
            <a:r>
              <a:rPr lang="fr-FR" sz="2000" b="1" dirty="0">
                <a:latin typeface="Nordique Inline"/>
              </a:rPr>
              <a:t> chez EDF</a:t>
            </a:r>
          </a:p>
        </p:txBody>
      </p:sp>
      <p:sp>
        <p:nvSpPr>
          <p:cNvPr id="18" name="ZoneTexte 17">
            <a:extLst>
              <a:ext uri="{FF2B5EF4-FFF2-40B4-BE49-F238E27FC236}">
                <a16:creationId xmlns:a16="http://schemas.microsoft.com/office/drawing/2014/main" id="{A9383E7B-B4D7-EEBE-9D47-4E8E0A107F40}"/>
              </a:ext>
            </a:extLst>
          </p:cNvPr>
          <p:cNvSpPr txBox="1"/>
          <p:nvPr/>
        </p:nvSpPr>
        <p:spPr>
          <a:xfrm>
            <a:off x="3275462" y="1967551"/>
            <a:ext cx="598226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3200" dirty="0">
                <a:solidFill>
                  <a:schemeClr val="tx2">
                    <a:lumMod val="76000"/>
                    <a:lumOff val="24000"/>
                  </a:schemeClr>
                </a:solidFill>
                <a:latin typeface="Nordique Inline"/>
              </a:rPr>
              <a:t>Portrait d'un industriel:</a:t>
            </a:r>
          </a:p>
        </p:txBody>
      </p:sp>
      <p:pic>
        <p:nvPicPr>
          <p:cNvPr id="19" name="Image 18" descr="Une image contenant texte, Police, Graphique, capture d’écran&#10;&#10;Le contenu généré par l’IA peut être incorrect.">
            <a:extLst>
              <a:ext uri="{FF2B5EF4-FFF2-40B4-BE49-F238E27FC236}">
                <a16:creationId xmlns:a16="http://schemas.microsoft.com/office/drawing/2014/main" id="{B196BABB-2151-8A54-5AF3-24336BCDBBC0}"/>
              </a:ext>
            </a:extLst>
          </p:cNvPr>
          <p:cNvPicPr>
            <a:picLocks noChangeAspect="1"/>
          </p:cNvPicPr>
          <p:nvPr/>
        </p:nvPicPr>
        <p:blipFill>
          <a:blip r:embed="rId2"/>
          <a:stretch>
            <a:fillRect/>
          </a:stretch>
        </p:blipFill>
        <p:spPr>
          <a:xfrm>
            <a:off x="8871045" y="3820"/>
            <a:ext cx="3320955" cy="902208"/>
          </a:xfrm>
          <a:prstGeom prst="rect">
            <a:avLst/>
          </a:prstGeom>
        </p:spPr>
      </p:pic>
      <p:sp>
        <p:nvSpPr>
          <p:cNvPr id="21" name="ZoneTexte 20">
            <a:extLst>
              <a:ext uri="{FF2B5EF4-FFF2-40B4-BE49-F238E27FC236}">
                <a16:creationId xmlns:a16="http://schemas.microsoft.com/office/drawing/2014/main" id="{A7E57B20-4262-DA1E-C95F-A72162F8C1DB}"/>
              </a:ext>
            </a:extLst>
          </p:cNvPr>
          <p:cNvSpPr txBox="1"/>
          <p:nvPr/>
        </p:nvSpPr>
        <p:spPr>
          <a:xfrm>
            <a:off x="0" y="6209731"/>
            <a:ext cx="211540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err="1">
                <a:latin typeface="Nordique Inline"/>
              </a:rPr>
              <a:t>SAé</a:t>
            </a:r>
            <a:r>
              <a:rPr lang="fr-FR" dirty="0">
                <a:latin typeface="Nordique Inline"/>
              </a:rPr>
              <a:t> 1.4</a:t>
            </a:r>
          </a:p>
          <a:p>
            <a:r>
              <a:rPr lang="fr-FR" dirty="0">
                <a:latin typeface="Nordique Inline"/>
              </a:rPr>
              <a:t>TD 11 / TP 112</a:t>
            </a:r>
            <a:endParaRPr lang="en-US" dirty="0">
              <a:latin typeface="Nordique Inline"/>
            </a:endParaRPr>
          </a:p>
        </p:txBody>
      </p:sp>
      <p:sp>
        <p:nvSpPr>
          <p:cNvPr id="23" name="ZoneTexte 22">
            <a:extLst>
              <a:ext uri="{FF2B5EF4-FFF2-40B4-BE49-F238E27FC236}">
                <a16:creationId xmlns:a16="http://schemas.microsoft.com/office/drawing/2014/main" id="{072457EE-8F1B-34EC-7807-5EEC77AC29C6}"/>
              </a:ext>
            </a:extLst>
          </p:cNvPr>
          <p:cNvSpPr txBox="1"/>
          <p:nvPr/>
        </p:nvSpPr>
        <p:spPr>
          <a:xfrm>
            <a:off x="9087135" y="6243850"/>
            <a:ext cx="310486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FR" sz="2000" dirty="0">
                <a:latin typeface="Nordique Inline"/>
              </a:rPr>
              <a:t>01/01/2026</a:t>
            </a:r>
            <a:endParaRPr lang="fr-FR"/>
          </a:p>
          <a:p>
            <a:pPr algn="r"/>
            <a:r>
              <a:rPr lang="fr-FR" sz="1400" dirty="0">
                <a:latin typeface="Nordique Inline"/>
              </a:rPr>
              <a:t>Interview faite le 29/10/2025</a:t>
            </a:r>
          </a:p>
        </p:txBody>
      </p:sp>
      <p:pic>
        <p:nvPicPr>
          <p:cNvPr id="25" name="Image 24" descr="Centrale nucléaire de Civaux">
            <a:extLst>
              <a:ext uri="{FF2B5EF4-FFF2-40B4-BE49-F238E27FC236}">
                <a16:creationId xmlns:a16="http://schemas.microsoft.com/office/drawing/2014/main" id="{FE96078C-043A-2F71-7EA4-8F2FE9CC1C39}"/>
              </a:ext>
            </a:extLst>
          </p:cNvPr>
          <p:cNvPicPr>
            <a:picLocks noChangeAspect="1"/>
          </p:cNvPicPr>
          <p:nvPr/>
        </p:nvPicPr>
        <p:blipFill>
          <a:blip r:embed="rId3"/>
          <a:stretch>
            <a:fillRect/>
          </a:stretch>
        </p:blipFill>
        <p:spPr>
          <a:xfrm>
            <a:off x="3200399" y="3084394"/>
            <a:ext cx="6132394" cy="306619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784089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75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75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889038F5-F89A-1BB1-DA1F-E7CD2B43E32A}"/>
              </a:ext>
            </a:extLst>
          </p:cNvPr>
          <p:cNvSpPr txBox="1"/>
          <p:nvPr/>
        </p:nvSpPr>
        <p:spPr>
          <a:xfrm>
            <a:off x="-234789" y="654352"/>
            <a:ext cx="6065485"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algn="just">
              <a:buFont typeface="Arial"/>
              <a:buChar char="•"/>
            </a:pPr>
            <a:r>
              <a:rPr lang="fr-FR" dirty="0">
                <a:solidFill>
                  <a:schemeClr val="accent4">
                    <a:lumMod val="76000"/>
                  </a:schemeClr>
                </a:solidFill>
                <a:latin typeface="Nordique Inline"/>
                <a:ea typeface="+mn-lt"/>
                <a:cs typeface="+mn-lt"/>
              </a:rPr>
              <a:t>Concevoir des installations électriques/énergétiques.</a:t>
            </a:r>
            <a:endParaRPr lang="fr-FR">
              <a:solidFill>
                <a:schemeClr val="accent4">
                  <a:lumMod val="76000"/>
                </a:schemeClr>
              </a:solidFill>
              <a:latin typeface="Nordique Inline"/>
            </a:endParaRPr>
          </a:p>
          <a:p>
            <a:pPr marL="285750" algn="just">
              <a:buFont typeface="Arial"/>
              <a:buChar char="•"/>
            </a:pPr>
            <a:endParaRPr lang="fr-FR" dirty="0">
              <a:solidFill>
                <a:schemeClr val="accent4">
                  <a:lumMod val="76000"/>
                </a:schemeClr>
              </a:solidFill>
              <a:latin typeface="Nordique Inline"/>
              <a:ea typeface="+mn-lt"/>
              <a:cs typeface="+mn-lt"/>
            </a:endParaRPr>
          </a:p>
          <a:p>
            <a:pPr marL="285750" algn="just">
              <a:buFont typeface="Arial"/>
              <a:buChar char="•"/>
            </a:pPr>
            <a:r>
              <a:rPr lang="fr-FR" dirty="0">
                <a:solidFill>
                  <a:schemeClr val="accent4">
                    <a:lumMod val="76000"/>
                  </a:schemeClr>
                </a:solidFill>
                <a:latin typeface="Nordique Inline"/>
                <a:ea typeface="+mn-lt"/>
                <a:cs typeface="+mn-lt"/>
              </a:rPr>
              <a:t>Réaliser des études techniques et de faisabilité.</a:t>
            </a:r>
          </a:p>
          <a:p>
            <a:pPr marL="285750" algn="just">
              <a:buFont typeface="Arial"/>
              <a:buChar char="•"/>
            </a:pPr>
            <a:endParaRPr lang="fr-FR" dirty="0">
              <a:solidFill>
                <a:schemeClr val="accent4">
                  <a:lumMod val="76000"/>
                </a:schemeClr>
              </a:solidFill>
              <a:latin typeface="Nordique Inline"/>
              <a:ea typeface="+mn-lt"/>
              <a:cs typeface="+mn-lt"/>
            </a:endParaRPr>
          </a:p>
          <a:p>
            <a:pPr marL="285750" algn="just">
              <a:buFont typeface="Arial"/>
              <a:buChar char="•"/>
            </a:pPr>
            <a:r>
              <a:rPr lang="fr-FR" dirty="0">
                <a:solidFill>
                  <a:schemeClr val="accent4">
                    <a:lumMod val="76000"/>
                  </a:schemeClr>
                </a:solidFill>
                <a:latin typeface="Nordique Inline"/>
                <a:ea typeface="+mn-lt"/>
                <a:cs typeface="+mn-lt"/>
              </a:rPr>
              <a:t>Faire des plans / schémas / modèles 3D.</a:t>
            </a:r>
          </a:p>
          <a:p>
            <a:pPr marL="285750" algn="just">
              <a:buFont typeface="Arial"/>
              <a:buChar char="•"/>
            </a:pPr>
            <a:endParaRPr lang="fr-FR" dirty="0">
              <a:solidFill>
                <a:schemeClr val="accent4">
                  <a:lumMod val="76000"/>
                </a:schemeClr>
              </a:solidFill>
              <a:latin typeface="Nordique Inline"/>
              <a:ea typeface="+mn-lt"/>
              <a:cs typeface="+mn-lt"/>
            </a:endParaRPr>
          </a:p>
          <a:p>
            <a:pPr marL="285750" algn="just">
              <a:buFont typeface="Arial"/>
              <a:buChar char="•"/>
            </a:pPr>
            <a:r>
              <a:rPr lang="fr-FR" dirty="0">
                <a:solidFill>
                  <a:schemeClr val="accent4">
                    <a:lumMod val="76000"/>
                  </a:schemeClr>
                </a:solidFill>
                <a:latin typeface="Nordique Inline"/>
                <a:ea typeface="+mn-lt"/>
                <a:cs typeface="+mn-lt"/>
              </a:rPr>
              <a:t>Coordonner équipes et assurer la sécurité des projets.</a:t>
            </a:r>
          </a:p>
          <a:p>
            <a:pPr marL="285750" algn="just">
              <a:buFont typeface="Arial"/>
              <a:buChar char="•"/>
            </a:pPr>
            <a:endParaRPr lang="fr-FR" dirty="0">
              <a:solidFill>
                <a:schemeClr val="accent4">
                  <a:lumMod val="76000"/>
                </a:schemeClr>
              </a:solidFill>
              <a:latin typeface="Nordique Inline"/>
              <a:ea typeface="+mn-lt"/>
              <a:cs typeface="+mn-lt"/>
            </a:endParaRPr>
          </a:p>
          <a:p>
            <a:pPr marL="285750" algn="just">
              <a:buFont typeface="Arial"/>
              <a:buChar char="•"/>
            </a:pPr>
            <a:r>
              <a:rPr lang="fr-FR" dirty="0">
                <a:solidFill>
                  <a:schemeClr val="accent4">
                    <a:lumMod val="76000"/>
                  </a:schemeClr>
                </a:solidFill>
                <a:latin typeface="Nordique Inline"/>
                <a:ea typeface="+mn-lt"/>
                <a:cs typeface="+mn-lt"/>
              </a:rPr>
              <a:t>Suivre la mise en service sur site.</a:t>
            </a:r>
            <a:endParaRPr lang="fr-FR">
              <a:solidFill>
                <a:schemeClr val="accent4">
                  <a:lumMod val="76000"/>
                </a:schemeClr>
              </a:solidFill>
              <a:latin typeface="Nordique Inline"/>
            </a:endParaRPr>
          </a:p>
        </p:txBody>
      </p:sp>
      <p:sp>
        <p:nvSpPr>
          <p:cNvPr id="7" name="ZoneTexte 6">
            <a:extLst>
              <a:ext uri="{FF2B5EF4-FFF2-40B4-BE49-F238E27FC236}">
                <a16:creationId xmlns:a16="http://schemas.microsoft.com/office/drawing/2014/main" id="{71346E35-862C-195F-FD67-911DD629583E}"/>
              </a:ext>
            </a:extLst>
          </p:cNvPr>
          <p:cNvSpPr txBox="1"/>
          <p:nvPr/>
        </p:nvSpPr>
        <p:spPr>
          <a:xfrm>
            <a:off x="6549894" y="698004"/>
            <a:ext cx="539206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a:buFont typeface="Arial"/>
              <a:buChar char="•"/>
            </a:pPr>
            <a:r>
              <a:rPr lang="fr-FR" dirty="0">
                <a:solidFill>
                  <a:schemeClr val="accent2">
                    <a:lumMod val="76000"/>
                  </a:schemeClr>
                </a:solidFill>
                <a:latin typeface="Nordique Inline"/>
                <a:ea typeface="+mn-lt"/>
                <a:cs typeface="+mn-lt"/>
              </a:rPr>
              <a:t>Bureau d’études + déplacements sur sites (nucléaire, hydraulique…).</a:t>
            </a:r>
            <a:endParaRPr lang="fr-FR">
              <a:solidFill>
                <a:schemeClr val="accent2">
                  <a:lumMod val="76000"/>
                </a:schemeClr>
              </a:solidFill>
              <a:latin typeface="Nordique Inline"/>
            </a:endParaRPr>
          </a:p>
          <a:p>
            <a:pPr marL="285750">
              <a:buFont typeface="Arial"/>
              <a:buChar char="•"/>
            </a:pPr>
            <a:endParaRPr lang="fr-FR" dirty="0">
              <a:solidFill>
                <a:schemeClr val="accent2">
                  <a:lumMod val="76000"/>
                </a:schemeClr>
              </a:solidFill>
              <a:latin typeface="Nordique Inline"/>
              <a:ea typeface="+mn-lt"/>
              <a:cs typeface="+mn-lt"/>
            </a:endParaRPr>
          </a:p>
          <a:p>
            <a:pPr marL="285750">
              <a:buFont typeface="Arial"/>
              <a:buChar char="•"/>
            </a:pPr>
            <a:r>
              <a:rPr lang="fr-FR" dirty="0">
                <a:solidFill>
                  <a:schemeClr val="accent2">
                    <a:lumMod val="76000"/>
                  </a:schemeClr>
                </a:solidFill>
                <a:latin typeface="Nordique Inline"/>
                <a:ea typeface="+mn-lt"/>
                <a:cs typeface="+mn-lt"/>
              </a:rPr>
              <a:t>Travail d’équipe (ingénieurs, techniciens).</a:t>
            </a:r>
          </a:p>
          <a:p>
            <a:pPr marL="285750">
              <a:buFont typeface="Arial"/>
              <a:buChar char="•"/>
            </a:pPr>
            <a:endParaRPr lang="fr-FR" dirty="0">
              <a:solidFill>
                <a:schemeClr val="accent2">
                  <a:lumMod val="76000"/>
                </a:schemeClr>
              </a:solidFill>
              <a:latin typeface="Nordique Inline"/>
              <a:ea typeface="+mn-lt"/>
              <a:cs typeface="+mn-lt"/>
            </a:endParaRPr>
          </a:p>
          <a:p>
            <a:pPr marL="285750">
              <a:buFont typeface="Arial"/>
              <a:buChar char="•"/>
            </a:pPr>
            <a:r>
              <a:rPr lang="fr-FR" dirty="0">
                <a:solidFill>
                  <a:schemeClr val="accent2">
                    <a:lumMod val="76000"/>
                  </a:schemeClr>
                </a:solidFill>
                <a:latin typeface="Nordique Inline"/>
                <a:ea typeface="+mn-lt"/>
                <a:cs typeface="+mn-lt"/>
              </a:rPr>
              <a:t>  35–40 h/semaine ; pics de charge selon les                       projets.</a:t>
            </a:r>
            <a:endParaRPr lang="fr-FR">
              <a:solidFill>
                <a:schemeClr val="accent2">
                  <a:lumMod val="76000"/>
                </a:schemeClr>
              </a:solidFill>
              <a:latin typeface="Nordique Inline"/>
            </a:endParaRPr>
          </a:p>
        </p:txBody>
      </p:sp>
      <p:sp>
        <p:nvSpPr>
          <p:cNvPr id="8" name="ZoneTexte 7">
            <a:extLst>
              <a:ext uri="{FF2B5EF4-FFF2-40B4-BE49-F238E27FC236}">
                <a16:creationId xmlns:a16="http://schemas.microsoft.com/office/drawing/2014/main" id="{CA887E08-137F-A87E-8E30-EF183D620754}"/>
              </a:ext>
            </a:extLst>
          </p:cNvPr>
          <p:cNvSpPr txBox="1"/>
          <p:nvPr/>
        </p:nvSpPr>
        <p:spPr>
          <a:xfrm>
            <a:off x="-1272" y="4759321"/>
            <a:ext cx="639181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a:buFont typeface="Arial" panose="020B0604020202020204" pitchFamily="34" charset="0"/>
              <a:buChar char="•"/>
            </a:pPr>
            <a:r>
              <a:rPr lang="fr-FR" dirty="0">
                <a:solidFill>
                  <a:srgbClr val="C00000"/>
                </a:solidFill>
                <a:latin typeface="Nordique Inline"/>
                <a:ea typeface="+mn-lt"/>
                <a:cs typeface="+mn-lt"/>
              </a:rPr>
              <a:t>Bac +5 ingénieurs (Génie Mécanique, génie électrique, énergétique…).</a:t>
            </a:r>
            <a:endParaRPr lang="fr-FR">
              <a:solidFill>
                <a:srgbClr val="C00000"/>
              </a:solidFill>
              <a:latin typeface="Nordique Inline"/>
            </a:endParaRPr>
          </a:p>
          <a:p>
            <a:endParaRPr lang="fr-FR" dirty="0">
              <a:solidFill>
                <a:srgbClr val="C00000"/>
              </a:solidFill>
              <a:latin typeface="Nordique Inline"/>
              <a:ea typeface="+mn-lt"/>
              <a:cs typeface="+mn-lt"/>
            </a:endParaRPr>
          </a:p>
          <a:p>
            <a:pPr marL="285750">
              <a:buFont typeface="Arial" panose="020B0604020202020204" pitchFamily="34" charset="0"/>
              <a:buChar char="•"/>
            </a:pPr>
            <a:r>
              <a:rPr lang="fr-FR" dirty="0">
                <a:solidFill>
                  <a:srgbClr val="C00000"/>
                </a:solidFill>
                <a:latin typeface="Nordique Inline"/>
                <a:ea typeface="+mn-lt"/>
                <a:cs typeface="+mn-lt"/>
              </a:rPr>
              <a:t>Évolutions : chef de projet, expert technique, R&amp;D.</a:t>
            </a:r>
          </a:p>
          <a:p>
            <a:endParaRPr lang="fr-FR" dirty="0">
              <a:solidFill>
                <a:srgbClr val="C00000"/>
              </a:solidFill>
              <a:latin typeface="Nordique Inline"/>
              <a:ea typeface="+mn-lt"/>
              <a:cs typeface="+mn-lt"/>
            </a:endParaRPr>
          </a:p>
          <a:p>
            <a:pPr marL="285750">
              <a:buFont typeface="Arial" panose="020B0604020202020204" pitchFamily="34" charset="0"/>
              <a:buChar char="•"/>
            </a:pPr>
            <a:r>
              <a:rPr lang="fr-FR" dirty="0">
                <a:solidFill>
                  <a:srgbClr val="C00000"/>
                </a:solidFill>
                <a:latin typeface="Nordique Inline"/>
                <a:ea typeface="+mn-lt"/>
                <a:cs typeface="+mn-lt"/>
              </a:rPr>
              <a:t>Salaire du professionnel : 65 000 €/an environ.</a:t>
            </a:r>
            <a:endParaRPr lang="fr-FR" dirty="0">
              <a:solidFill>
                <a:srgbClr val="C00000"/>
              </a:solidFill>
              <a:latin typeface="Nordique Inline"/>
            </a:endParaRPr>
          </a:p>
        </p:txBody>
      </p:sp>
      <p:sp>
        <p:nvSpPr>
          <p:cNvPr id="9" name="ZoneTexte 8">
            <a:extLst>
              <a:ext uri="{FF2B5EF4-FFF2-40B4-BE49-F238E27FC236}">
                <a16:creationId xmlns:a16="http://schemas.microsoft.com/office/drawing/2014/main" id="{6841EDD9-D977-F5CA-2D0E-6A1FFB2E690F}"/>
              </a:ext>
            </a:extLst>
          </p:cNvPr>
          <p:cNvSpPr txBox="1"/>
          <p:nvPr/>
        </p:nvSpPr>
        <p:spPr>
          <a:xfrm>
            <a:off x="6645250" y="4897481"/>
            <a:ext cx="592859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a:buFont typeface="Arial" panose="020B0604020202020204" pitchFamily="34" charset="0"/>
              <a:buChar char="•"/>
            </a:pPr>
            <a:r>
              <a:rPr lang="fr-FR" dirty="0">
                <a:solidFill>
                  <a:schemeClr val="accent6">
                    <a:lumMod val="76000"/>
                  </a:schemeClr>
                </a:solidFill>
                <a:latin typeface="Nordique Inline"/>
                <a:ea typeface="+mn-lt"/>
                <a:cs typeface="+mn-lt"/>
              </a:rPr>
              <a:t>Logiciels : CATIA, AutoCAD, SolidWorks, MATLAB.</a:t>
            </a:r>
            <a:endParaRPr lang="fr-FR">
              <a:solidFill>
                <a:schemeClr val="accent6">
                  <a:lumMod val="76000"/>
                </a:schemeClr>
              </a:solidFill>
              <a:latin typeface="Nordique Inline"/>
            </a:endParaRPr>
          </a:p>
          <a:p>
            <a:pPr marL="285750">
              <a:buFont typeface="Arial" panose="020B0604020202020204" pitchFamily="34" charset="0"/>
              <a:buChar char="•"/>
            </a:pPr>
            <a:endParaRPr lang="fr-FR" dirty="0">
              <a:solidFill>
                <a:schemeClr val="accent6">
                  <a:lumMod val="76000"/>
                </a:schemeClr>
              </a:solidFill>
              <a:latin typeface="Nordique Inline"/>
              <a:ea typeface="+mn-lt"/>
              <a:cs typeface="+mn-lt"/>
            </a:endParaRPr>
          </a:p>
          <a:p>
            <a:pPr marL="285750">
              <a:buFont typeface="Arial" panose="020B0604020202020204" pitchFamily="34" charset="0"/>
              <a:buChar char="•"/>
            </a:pPr>
            <a:r>
              <a:rPr lang="fr-FR" dirty="0">
                <a:solidFill>
                  <a:schemeClr val="accent6">
                    <a:lumMod val="76000"/>
                  </a:schemeClr>
                </a:solidFill>
                <a:latin typeface="Nordique Inline"/>
                <a:ea typeface="+mn-lt"/>
                <a:cs typeface="+mn-lt"/>
              </a:rPr>
              <a:t>Rigueur, logique scientifique, innovation.</a:t>
            </a:r>
          </a:p>
          <a:p>
            <a:pPr marL="285750">
              <a:buFont typeface="Arial" panose="020B0604020202020204" pitchFamily="34" charset="0"/>
              <a:buChar char="•"/>
            </a:pPr>
            <a:endParaRPr lang="fr-FR" dirty="0">
              <a:solidFill>
                <a:schemeClr val="accent6">
                  <a:lumMod val="76000"/>
                </a:schemeClr>
              </a:solidFill>
              <a:latin typeface="Nordique Inline"/>
              <a:ea typeface="+mn-lt"/>
              <a:cs typeface="+mn-lt"/>
            </a:endParaRPr>
          </a:p>
          <a:p>
            <a:pPr marL="285750">
              <a:buFont typeface="Arial" panose="020B0604020202020204" pitchFamily="34" charset="0"/>
              <a:buChar char="•"/>
            </a:pPr>
            <a:r>
              <a:rPr lang="fr-FR" dirty="0">
                <a:solidFill>
                  <a:schemeClr val="accent6">
                    <a:lumMod val="76000"/>
                  </a:schemeClr>
                </a:solidFill>
                <a:latin typeface="Nordique Inline"/>
                <a:ea typeface="+mn-lt"/>
                <a:cs typeface="+mn-lt"/>
              </a:rPr>
              <a:t>Bonne communication + gestion du stress.</a:t>
            </a:r>
            <a:endParaRPr lang="fr-FR">
              <a:solidFill>
                <a:schemeClr val="accent6">
                  <a:lumMod val="76000"/>
                </a:schemeClr>
              </a:solidFill>
              <a:latin typeface="Nordique Inline"/>
            </a:endParaRPr>
          </a:p>
        </p:txBody>
      </p:sp>
      <p:pic>
        <p:nvPicPr>
          <p:cNvPr id="11" name="Image 10" descr="Une image contenant capture d’écran, Caractère coloré, Bleu Majorelle, bleu&#10;&#10;Le contenu généré par l’IA peut être incorrect.">
            <a:extLst>
              <a:ext uri="{FF2B5EF4-FFF2-40B4-BE49-F238E27FC236}">
                <a16:creationId xmlns:a16="http://schemas.microsoft.com/office/drawing/2014/main" id="{D8BF0A12-E706-D11B-3BBB-220CCA4A6C6C}"/>
              </a:ext>
            </a:extLst>
          </p:cNvPr>
          <p:cNvPicPr>
            <a:picLocks noChangeAspect="1"/>
          </p:cNvPicPr>
          <p:nvPr/>
        </p:nvPicPr>
        <p:blipFill>
          <a:blip r:embed="rId2"/>
          <a:stretch>
            <a:fillRect/>
          </a:stretch>
        </p:blipFill>
        <p:spPr>
          <a:xfrm>
            <a:off x="5687925" y="-4125309"/>
            <a:ext cx="816149" cy="6858000"/>
          </a:xfrm>
          <a:prstGeom prst="rect">
            <a:avLst/>
          </a:prstGeom>
        </p:spPr>
      </p:pic>
      <p:pic>
        <p:nvPicPr>
          <p:cNvPr id="15" name="Image 14" descr="Une image contenant capture d’écran, Caractère coloré, Bleu Majorelle, bleu&#10;&#10;Le contenu généré par l’IA peut être incorrect.">
            <a:extLst>
              <a:ext uri="{FF2B5EF4-FFF2-40B4-BE49-F238E27FC236}">
                <a16:creationId xmlns:a16="http://schemas.microsoft.com/office/drawing/2014/main" id="{548258D7-6ED1-3E4A-771F-67FF92C8C1FA}"/>
              </a:ext>
            </a:extLst>
          </p:cNvPr>
          <p:cNvPicPr>
            <a:picLocks noChangeAspect="1"/>
          </p:cNvPicPr>
          <p:nvPr/>
        </p:nvPicPr>
        <p:blipFill>
          <a:blip r:embed="rId2"/>
          <a:stretch>
            <a:fillRect/>
          </a:stretch>
        </p:blipFill>
        <p:spPr>
          <a:xfrm rot="-5400000">
            <a:off x="524718" y="26277"/>
            <a:ext cx="816149" cy="6858000"/>
          </a:xfrm>
          <a:prstGeom prst="rect">
            <a:avLst/>
          </a:prstGeom>
        </p:spPr>
      </p:pic>
      <p:pic>
        <p:nvPicPr>
          <p:cNvPr id="16" name="Image 15" descr="Une image contenant capture d’écran, Caractère coloré, Bleu Majorelle, bleu&#10;&#10;Le contenu généré par l’IA peut être incorrect.">
            <a:extLst>
              <a:ext uri="{FF2B5EF4-FFF2-40B4-BE49-F238E27FC236}">
                <a16:creationId xmlns:a16="http://schemas.microsoft.com/office/drawing/2014/main" id="{C86AB08F-E377-C459-B36B-136ED7E3B95D}"/>
              </a:ext>
            </a:extLst>
          </p:cNvPr>
          <p:cNvPicPr>
            <a:picLocks noChangeAspect="1"/>
          </p:cNvPicPr>
          <p:nvPr/>
        </p:nvPicPr>
        <p:blipFill>
          <a:blip r:embed="rId2"/>
          <a:stretch>
            <a:fillRect/>
          </a:stretch>
        </p:blipFill>
        <p:spPr>
          <a:xfrm rot="-5400000">
            <a:off x="10443856" y="26277"/>
            <a:ext cx="816149" cy="6858000"/>
          </a:xfrm>
          <a:prstGeom prst="rect">
            <a:avLst/>
          </a:prstGeom>
        </p:spPr>
      </p:pic>
      <p:sp>
        <p:nvSpPr>
          <p:cNvPr id="12" name="Parchemin : horizontal 11">
            <a:extLst>
              <a:ext uri="{FF2B5EF4-FFF2-40B4-BE49-F238E27FC236}">
                <a16:creationId xmlns:a16="http://schemas.microsoft.com/office/drawing/2014/main" id="{C802C29A-C4F6-DDA5-F754-D0674C27E6B5}"/>
              </a:ext>
            </a:extLst>
          </p:cNvPr>
          <p:cNvSpPr/>
          <p:nvPr/>
        </p:nvSpPr>
        <p:spPr>
          <a:xfrm>
            <a:off x="4275520" y="2429641"/>
            <a:ext cx="3467100" cy="2057400"/>
          </a:xfrm>
          <a:prstGeom prst="horizontalScroll">
            <a:avLst/>
          </a:prstGeom>
          <a:solidFill>
            <a:srgbClr val="2E2E87"/>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descr="Une image contenant capture d’écran, Caractère coloré, Bleu Majorelle, bleu&#10;&#10;Le contenu généré par l’IA peut être incorrect.">
            <a:extLst>
              <a:ext uri="{FF2B5EF4-FFF2-40B4-BE49-F238E27FC236}">
                <a16:creationId xmlns:a16="http://schemas.microsoft.com/office/drawing/2014/main" id="{208CFF16-042B-EE0D-C213-43F2FD165886}"/>
              </a:ext>
            </a:extLst>
          </p:cNvPr>
          <p:cNvPicPr>
            <a:picLocks noChangeAspect="1"/>
          </p:cNvPicPr>
          <p:nvPr/>
        </p:nvPicPr>
        <p:blipFill>
          <a:blip r:embed="rId2"/>
          <a:stretch>
            <a:fillRect/>
          </a:stretch>
        </p:blipFill>
        <p:spPr>
          <a:xfrm>
            <a:off x="5687926" y="4204140"/>
            <a:ext cx="816149" cy="6858000"/>
          </a:xfrm>
          <a:prstGeom prst="rect">
            <a:avLst/>
          </a:prstGeom>
        </p:spPr>
      </p:pic>
      <p:sp>
        <p:nvSpPr>
          <p:cNvPr id="18" name="ZoneTexte 17">
            <a:extLst>
              <a:ext uri="{FF2B5EF4-FFF2-40B4-BE49-F238E27FC236}">
                <a16:creationId xmlns:a16="http://schemas.microsoft.com/office/drawing/2014/main" id="{F67FB431-87DD-2275-E0E0-8B493FB168A6}"/>
              </a:ext>
            </a:extLst>
          </p:cNvPr>
          <p:cNvSpPr txBox="1"/>
          <p:nvPr/>
        </p:nvSpPr>
        <p:spPr>
          <a:xfrm>
            <a:off x="4529819" y="2856462"/>
            <a:ext cx="296778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3600" cap="all" dirty="0">
                <a:solidFill>
                  <a:schemeClr val="bg1"/>
                </a:solidFill>
                <a:latin typeface="Nordique Inline"/>
              </a:rPr>
              <a:t>Portrait d’ensemble : </a:t>
            </a:r>
            <a:endParaRPr lang="fr-FR" sz="3600" dirty="0">
              <a:solidFill>
                <a:schemeClr val="bg1"/>
              </a:solidFill>
              <a:latin typeface="Nordique Inline"/>
            </a:endParaRPr>
          </a:p>
        </p:txBody>
      </p:sp>
      <p:sp>
        <p:nvSpPr>
          <p:cNvPr id="19" name="ZoneTexte 18">
            <a:extLst>
              <a:ext uri="{FF2B5EF4-FFF2-40B4-BE49-F238E27FC236}">
                <a16:creationId xmlns:a16="http://schemas.microsoft.com/office/drawing/2014/main" id="{ED29AB59-2783-865B-F12E-1743E1E33DE3}"/>
              </a:ext>
            </a:extLst>
          </p:cNvPr>
          <p:cNvSpPr txBox="1"/>
          <p:nvPr/>
        </p:nvSpPr>
        <p:spPr>
          <a:xfrm>
            <a:off x="2151214" y="111915"/>
            <a:ext cx="265288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u="sng" dirty="0">
                <a:latin typeface="Nordique Inline"/>
              </a:rPr>
              <a:t>ACTIVITÉS :</a:t>
            </a:r>
          </a:p>
        </p:txBody>
      </p:sp>
      <p:sp>
        <p:nvSpPr>
          <p:cNvPr id="21" name="ZoneTexte 20">
            <a:extLst>
              <a:ext uri="{FF2B5EF4-FFF2-40B4-BE49-F238E27FC236}">
                <a16:creationId xmlns:a16="http://schemas.microsoft.com/office/drawing/2014/main" id="{6C5AF58F-9BEC-0392-C31D-36D5BA2CAD76}"/>
              </a:ext>
            </a:extLst>
          </p:cNvPr>
          <p:cNvSpPr txBox="1"/>
          <p:nvPr/>
        </p:nvSpPr>
        <p:spPr>
          <a:xfrm>
            <a:off x="7747973" y="111916"/>
            <a:ext cx="363823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u="sng">
                <a:latin typeface="Nordique Inline"/>
              </a:rPr>
              <a:t>CONDITIONS DE TRAVAIL :</a:t>
            </a:r>
            <a:endParaRPr lang="fr-FR" sz="2400" u="sng" dirty="0">
              <a:latin typeface="Nordique Inline"/>
            </a:endParaRPr>
          </a:p>
        </p:txBody>
      </p:sp>
      <p:sp>
        <p:nvSpPr>
          <p:cNvPr id="22" name="ZoneTexte 21">
            <a:extLst>
              <a:ext uri="{FF2B5EF4-FFF2-40B4-BE49-F238E27FC236}">
                <a16:creationId xmlns:a16="http://schemas.microsoft.com/office/drawing/2014/main" id="{A9F724EB-CA92-8B17-B643-753994628258}"/>
              </a:ext>
            </a:extLst>
          </p:cNvPr>
          <p:cNvSpPr txBox="1"/>
          <p:nvPr/>
        </p:nvSpPr>
        <p:spPr>
          <a:xfrm>
            <a:off x="508972" y="4027016"/>
            <a:ext cx="346743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u="sng" dirty="0">
                <a:latin typeface="Nordique Inline"/>
              </a:rPr>
              <a:t>FORMATION / CARRIÈRE :</a:t>
            </a:r>
          </a:p>
        </p:txBody>
      </p:sp>
      <p:sp>
        <p:nvSpPr>
          <p:cNvPr id="23" name="ZoneTexte 22">
            <a:extLst>
              <a:ext uri="{FF2B5EF4-FFF2-40B4-BE49-F238E27FC236}">
                <a16:creationId xmlns:a16="http://schemas.microsoft.com/office/drawing/2014/main" id="{DEA92D38-52FA-69F7-4508-CD3B2B8219CA}"/>
              </a:ext>
            </a:extLst>
          </p:cNvPr>
          <p:cNvSpPr txBox="1"/>
          <p:nvPr/>
        </p:nvSpPr>
        <p:spPr>
          <a:xfrm>
            <a:off x="8628213" y="4066432"/>
            <a:ext cx="265288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u="sng" dirty="0">
                <a:latin typeface="Nordique Inline"/>
              </a:rPr>
              <a:t>COMPÉTENCES :</a:t>
            </a:r>
          </a:p>
        </p:txBody>
      </p:sp>
    </p:spTree>
    <p:extLst>
      <p:ext uri="{BB962C8B-B14F-4D97-AF65-F5344CB8AC3E}">
        <p14:creationId xmlns:p14="http://schemas.microsoft.com/office/powerpoint/2010/main" val="206045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2" grpId="0" animBg="1"/>
      <p:bldP spid="18" grpId="0"/>
      <p:bldP spid="19" grpId="0"/>
      <p:bldP spid="21" grpId="0"/>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1AA1D6-FC02-7090-3397-B4222C45A7DC}"/>
              </a:ext>
            </a:extLst>
          </p:cNvPr>
          <p:cNvSpPr>
            <a:spLocks noGrp="1"/>
          </p:cNvSpPr>
          <p:nvPr>
            <p:ph type="title"/>
          </p:nvPr>
        </p:nvSpPr>
        <p:spPr>
          <a:xfrm>
            <a:off x="838200" y="139347"/>
            <a:ext cx="10515600" cy="1325563"/>
          </a:xfrm>
        </p:spPr>
        <p:txBody>
          <a:bodyPr>
            <a:normAutofit/>
          </a:bodyPr>
          <a:lstStyle/>
          <a:p>
            <a:pPr algn="ctr"/>
            <a:r>
              <a:rPr lang="fr-FR" sz="6000" u="sng" dirty="0">
                <a:solidFill>
                  <a:schemeClr val="tx2">
                    <a:lumMod val="76000"/>
                    <a:lumOff val="24000"/>
                  </a:schemeClr>
                </a:solidFill>
                <a:latin typeface="Nordique Inline"/>
              </a:rPr>
              <a:t>ACTIVITÉS :</a:t>
            </a:r>
          </a:p>
        </p:txBody>
      </p:sp>
      <p:pic>
        <p:nvPicPr>
          <p:cNvPr id="4" name="Espace réservé du contenu 3" descr="Une image contenant texte, diagramme, capture d’écran&#10;&#10;Le contenu généré par l’IA peut être incorrect.">
            <a:extLst>
              <a:ext uri="{FF2B5EF4-FFF2-40B4-BE49-F238E27FC236}">
                <a16:creationId xmlns:a16="http://schemas.microsoft.com/office/drawing/2014/main" id="{54001818-5FE1-A109-E6C9-7EC90D516833}"/>
              </a:ext>
            </a:extLst>
          </p:cNvPr>
          <p:cNvPicPr>
            <a:picLocks noGrp="1" noChangeAspect="1"/>
          </p:cNvPicPr>
          <p:nvPr>
            <p:ph idx="1"/>
          </p:nvPr>
        </p:nvPicPr>
        <p:blipFill>
          <a:blip r:embed="rId2"/>
          <a:stretch>
            <a:fillRect/>
          </a:stretch>
        </p:blipFill>
        <p:spPr>
          <a:xfrm>
            <a:off x="6251222" y="1987814"/>
            <a:ext cx="5757334" cy="31379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ZoneTexte 4">
            <a:extLst>
              <a:ext uri="{FF2B5EF4-FFF2-40B4-BE49-F238E27FC236}">
                <a16:creationId xmlns:a16="http://schemas.microsoft.com/office/drawing/2014/main" id="{2C2BE29D-532C-EE56-5204-386CFAD079CB}"/>
              </a:ext>
            </a:extLst>
          </p:cNvPr>
          <p:cNvSpPr txBox="1"/>
          <p:nvPr/>
        </p:nvSpPr>
        <p:spPr>
          <a:xfrm>
            <a:off x="7549445" y="5249333"/>
            <a:ext cx="314677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u="sng" dirty="0">
                <a:latin typeface="Nordique Inline"/>
              </a:rPr>
              <a:t>Fixation câbles haute tension</a:t>
            </a:r>
          </a:p>
        </p:txBody>
      </p:sp>
      <p:sp>
        <p:nvSpPr>
          <p:cNvPr id="7" name="ZoneTexte 6">
            <a:extLst>
              <a:ext uri="{FF2B5EF4-FFF2-40B4-BE49-F238E27FC236}">
                <a16:creationId xmlns:a16="http://schemas.microsoft.com/office/drawing/2014/main" id="{E9A51E92-7248-A14F-9D4D-A05C0E689AF4}"/>
              </a:ext>
            </a:extLst>
          </p:cNvPr>
          <p:cNvSpPr txBox="1"/>
          <p:nvPr/>
        </p:nvSpPr>
        <p:spPr>
          <a:xfrm>
            <a:off x="126999" y="1721555"/>
            <a:ext cx="5968999"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a:buChar char="•"/>
            </a:pPr>
            <a:r>
              <a:rPr lang="fr-FR" sz="2800" dirty="0">
                <a:solidFill>
                  <a:schemeClr val="accent4">
                    <a:lumMod val="76000"/>
                  </a:schemeClr>
                </a:solidFill>
                <a:latin typeface="Nordique Inline"/>
              </a:rPr>
              <a:t>Modélisation 3D</a:t>
            </a:r>
          </a:p>
          <a:p>
            <a:pPr marL="285750" indent="-285750">
              <a:lnSpc>
                <a:spcPct val="150000"/>
              </a:lnSpc>
              <a:buFont typeface="Arial"/>
              <a:buChar char="•"/>
            </a:pPr>
            <a:r>
              <a:rPr lang="fr-FR" sz="2800" dirty="0">
                <a:solidFill>
                  <a:schemeClr val="accent4">
                    <a:lumMod val="76000"/>
                  </a:schemeClr>
                </a:solidFill>
                <a:latin typeface="Nordique Inline"/>
              </a:rPr>
              <a:t>Plan </a:t>
            </a:r>
          </a:p>
          <a:p>
            <a:pPr marL="285750" indent="-285750">
              <a:lnSpc>
                <a:spcPct val="150000"/>
              </a:lnSpc>
              <a:buFont typeface="Arial"/>
              <a:buChar char="•"/>
            </a:pPr>
            <a:r>
              <a:rPr lang="fr-FR" sz="2800" dirty="0">
                <a:solidFill>
                  <a:schemeClr val="accent4">
                    <a:lumMod val="76000"/>
                  </a:schemeClr>
                </a:solidFill>
                <a:latin typeface="Nordique Inline"/>
              </a:rPr>
              <a:t>Schéma électrique</a:t>
            </a:r>
          </a:p>
          <a:p>
            <a:pPr marL="285750" indent="-285750">
              <a:lnSpc>
                <a:spcPct val="150000"/>
              </a:lnSpc>
              <a:buFont typeface="Arial"/>
              <a:buChar char="•"/>
            </a:pPr>
            <a:r>
              <a:rPr lang="fr-FR" sz="2800" dirty="0">
                <a:solidFill>
                  <a:schemeClr val="accent4">
                    <a:lumMod val="76000"/>
                  </a:schemeClr>
                </a:solidFill>
                <a:latin typeface="Nordique Inline"/>
              </a:rPr>
              <a:t>Suivi de la mise en place </a:t>
            </a:r>
          </a:p>
          <a:p>
            <a:pPr marL="285750" indent="-285750">
              <a:lnSpc>
                <a:spcPct val="150000"/>
              </a:lnSpc>
              <a:buFont typeface="Arial"/>
              <a:buChar char="•"/>
            </a:pPr>
            <a:r>
              <a:rPr lang="fr-FR" sz="2800" dirty="0">
                <a:solidFill>
                  <a:schemeClr val="accent4">
                    <a:lumMod val="76000"/>
                  </a:schemeClr>
                </a:solidFill>
                <a:latin typeface="Nordique Inline"/>
              </a:rPr>
              <a:t>Étude mécanique et de faisabilité</a:t>
            </a:r>
          </a:p>
          <a:p>
            <a:pPr marL="285750" indent="-285750">
              <a:lnSpc>
                <a:spcPct val="150000"/>
              </a:lnSpc>
              <a:buFont typeface="Arial"/>
              <a:buChar char="•"/>
            </a:pPr>
            <a:r>
              <a:rPr lang="fr-FR" sz="2800" dirty="0">
                <a:solidFill>
                  <a:schemeClr val="accent4">
                    <a:lumMod val="76000"/>
                  </a:schemeClr>
                </a:solidFill>
                <a:latin typeface="Nordique Inline"/>
              </a:rPr>
              <a:t>Diriger les travaux</a:t>
            </a:r>
          </a:p>
          <a:p>
            <a:pPr marL="285750" indent="-285750">
              <a:lnSpc>
                <a:spcPct val="150000"/>
              </a:lnSpc>
              <a:buFont typeface="Arial"/>
              <a:buChar char="•"/>
            </a:pPr>
            <a:endParaRPr lang="fr-FR" sz="2800" dirty="0">
              <a:latin typeface="Nordique Inline"/>
            </a:endParaRPr>
          </a:p>
          <a:p>
            <a:endParaRPr lang="fr-FR" dirty="0"/>
          </a:p>
        </p:txBody>
      </p:sp>
    </p:spTree>
    <p:extLst>
      <p:ext uri="{BB962C8B-B14F-4D97-AF65-F5344CB8AC3E}">
        <p14:creationId xmlns:p14="http://schemas.microsoft.com/office/powerpoint/2010/main" val="1248957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15C4DF7-1367-1CC2-5EE3-891A9194067B}"/>
              </a:ext>
            </a:extLst>
          </p:cNvPr>
          <p:cNvSpPr txBox="1"/>
          <p:nvPr/>
        </p:nvSpPr>
        <p:spPr>
          <a:xfrm>
            <a:off x="1333526" y="89170"/>
            <a:ext cx="951814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6000" u="sng">
                <a:solidFill>
                  <a:schemeClr val="tx2">
                    <a:lumMod val="76000"/>
                    <a:lumOff val="24000"/>
                  </a:schemeClr>
                </a:solidFill>
                <a:latin typeface="Nordique Inline"/>
                <a:ea typeface="+mj-ea"/>
                <a:cs typeface="+mj-cs"/>
              </a:rPr>
              <a:t>CONDITIONS DE TRAVAIL :</a:t>
            </a:r>
            <a:endParaRPr lang="fr-FR" sz="6000" u="sng" dirty="0">
              <a:solidFill>
                <a:schemeClr val="tx2">
                  <a:lumMod val="76000"/>
                  <a:lumOff val="24000"/>
                </a:schemeClr>
              </a:solidFill>
              <a:latin typeface="Nordique Inline"/>
              <a:ea typeface="+mj-ea"/>
              <a:cs typeface="+mj-cs"/>
            </a:endParaRPr>
          </a:p>
        </p:txBody>
      </p:sp>
      <p:pic>
        <p:nvPicPr>
          <p:cNvPr id="7" name="Image 6" descr="Une image contenant personne, ordinateur, habits, intérieur&#10;&#10;Le contenu généré par l’IA peut être incorrect.">
            <a:extLst>
              <a:ext uri="{FF2B5EF4-FFF2-40B4-BE49-F238E27FC236}">
                <a16:creationId xmlns:a16="http://schemas.microsoft.com/office/drawing/2014/main" id="{C34221F8-8D11-F31F-ABD4-2709285425CB}"/>
              </a:ext>
            </a:extLst>
          </p:cNvPr>
          <p:cNvPicPr>
            <a:picLocks noChangeAspect="1"/>
          </p:cNvPicPr>
          <p:nvPr/>
        </p:nvPicPr>
        <p:blipFill>
          <a:blip r:embed="rId2"/>
          <a:stretch>
            <a:fillRect/>
          </a:stretch>
        </p:blipFill>
        <p:spPr>
          <a:xfrm>
            <a:off x="285750" y="2435931"/>
            <a:ext cx="5531556" cy="295980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ZoneTexte 8">
            <a:extLst>
              <a:ext uri="{FF2B5EF4-FFF2-40B4-BE49-F238E27FC236}">
                <a16:creationId xmlns:a16="http://schemas.microsoft.com/office/drawing/2014/main" id="{B9B99742-EB36-BBBB-A5FD-FBCC6D2615A3}"/>
              </a:ext>
            </a:extLst>
          </p:cNvPr>
          <p:cNvSpPr txBox="1"/>
          <p:nvPr/>
        </p:nvSpPr>
        <p:spPr>
          <a:xfrm>
            <a:off x="5913436" y="1903236"/>
            <a:ext cx="6278560"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a:buChar char="•"/>
            </a:pPr>
            <a:r>
              <a:rPr lang="fr-FR" sz="2800" dirty="0">
                <a:solidFill>
                  <a:schemeClr val="accent2">
                    <a:lumMod val="76000"/>
                  </a:schemeClr>
                </a:solidFill>
                <a:latin typeface="Nordique Inline"/>
              </a:rPr>
              <a:t>Bureau d'étude</a:t>
            </a:r>
          </a:p>
          <a:p>
            <a:pPr marL="285750" indent="-285750">
              <a:lnSpc>
                <a:spcPct val="150000"/>
              </a:lnSpc>
              <a:buFont typeface="Arial"/>
              <a:buChar char="•"/>
            </a:pPr>
            <a:r>
              <a:rPr lang="fr-FR" sz="2800" dirty="0">
                <a:solidFill>
                  <a:schemeClr val="accent2">
                    <a:lumMod val="76000"/>
                  </a:schemeClr>
                </a:solidFill>
                <a:latin typeface="Nordique Inline"/>
              </a:rPr>
              <a:t>Site industriel (Centrales)</a:t>
            </a:r>
          </a:p>
          <a:p>
            <a:pPr marL="285750" indent="-285750">
              <a:lnSpc>
                <a:spcPct val="150000"/>
              </a:lnSpc>
              <a:buFont typeface="Arial"/>
              <a:buChar char="•"/>
            </a:pPr>
            <a:r>
              <a:rPr lang="fr-FR" sz="2800" dirty="0">
                <a:solidFill>
                  <a:schemeClr val="accent2">
                    <a:lumMod val="76000"/>
                  </a:schemeClr>
                </a:solidFill>
                <a:latin typeface="Nordique Inline"/>
              </a:rPr>
              <a:t>Horaire de travail confortable:</a:t>
            </a:r>
          </a:p>
          <a:p>
            <a:pPr>
              <a:lnSpc>
                <a:spcPct val="150000"/>
              </a:lnSpc>
            </a:pPr>
            <a:r>
              <a:rPr lang="fr-FR" sz="2800" dirty="0">
                <a:solidFill>
                  <a:schemeClr val="accent2">
                    <a:lumMod val="76000"/>
                  </a:schemeClr>
                </a:solidFill>
                <a:latin typeface="Nordique Inline"/>
              </a:rPr>
              <a:t>   Entre 35 à 40h par semaine </a:t>
            </a:r>
          </a:p>
          <a:p>
            <a:pPr marL="285750" indent="-285750">
              <a:lnSpc>
                <a:spcPct val="150000"/>
              </a:lnSpc>
              <a:buFont typeface="Arial"/>
              <a:buChar char="•"/>
            </a:pPr>
            <a:r>
              <a:rPr lang="fr-FR" sz="2800" dirty="0">
                <a:solidFill>
                  <a:schemeClr val="accent2">
                    <a:lumMod val="76000"/>
                  </a:schemeClr>
                </a:solidFill>
                <a:latin typeface="Nordique Inline"/>
              </a:rPr>
              <a:t>Salaire : Allant de 26 000 à 70 000€</a:t>
            </a:r>
          </a:p>
          <a:p>
            <a:pPr marL="285750" indent="-285750">
              <a:lnSpc>
                <a:spcPct val="150000"/>
              </a:lnSpc>
              <a:buFont typeface="Arial"/>
              <a:buChar char="•"/>
            </a:pPr>
            <a:r>
              <a:rPr lang="fr-FR" sz="2800" dirty="0">
                <a:solidFill>
                  <a:schemeClr val="accent2">
                    <a:lumMod val="76000"/>
                  </a:schemeClr>
                </a:solidFill>
                <a:latin typeface="Nordique Inline"/>
              </a:rPr>
              <a:t>Travail en équipe</a:t>
            </a:r>
          </a:p>
          <a:p>
            <a:pPr marL="285750" indent="-285750">
              <a:lnSpc>
                <a:spcPct val="150000"/>
              </a:lnSpc>
              <a:buFont typeface="Arial"/>
              <a:buChar char="•"/>
            </a:pPr>
            <a:endParaRPr lang="fr-FR" sz="2800" dirty="0">
              <a:latin typeface="Nordique Inline"/>
            </a:endParaRPr>
          </a:p>
          <a:p>
            <a:endParaRPr lang="fr-FR" dirty="0"/>
          </a:p>
        </p:txBody>
      </p:sp>
    </p:spTree>
    <p:extLst>
      <p:ext uri="{BB962C8B-B14F-4D97-AF65-F5344CB8AC3E}">
        <p14:creationId xmlns:p14="http://schemas.microsoft.com/office/powerpoint/2010/main" val="2638092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3E1EA49-BBEA-2725-86D6-F74970682030}"/>
              </a:ext>
            </a:extLst>
          </p:cNvPr>
          <p:cNvSpPr txBox="1"/>
          <p:nvPr/>
        </p:nvSpPr>
        <p:spPr>
          <a:xfrm>
            <a:off x="597802" y="259963"/>
            <a:ext cx="1098958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6000" u="sng" dirty="0">
                <a:solidFill>
                  <a:schemeClr val="tx2">
                    <a:lumMod val="76000"/>
                    <a:lumOff val="24000"/>
                  </a:schemeClr>
                </a:solidFill>
                <a:latin typeface="Nordique Inline"/>
                <a:ea typeface="+mj-ea"/>
                <a:cs typeface="+mj-cs"/>
              </a:rPr>
              <a:t>ÉVOLUTION DE SON PARCOURS :</a:t>
            </a:r>
          </a:p>
        </p:txBody>
      </p:sp>
      <p:sp>
        <p:nvSpPr>
          <p:cNvPr id="8" name="ZoneTexte 7">
            <a:extLst>
              <a:ext uri="{FF2B5EF4-FFF2-40B4-BE49-F238E27FC236}">
                <a16:creationId xmlns:a16="http://schemas.microsoft.com/office/drawing/2014/main" id="{CE4E05DC-E4F6-D018-7EBC-F75AC4A41942}"/>
              </a:ext>
            </a:extLst>
          </p:cNvPr>
          <p:cNvSpPr txBox="1"/>
          <p:nvPr/>
        </p:nvSpPr>
        <p:spPr>
          <a:xfrm>
            <a:off x="1670464" y="1467069"/>
            <a:ext cx="241299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400" u="sng" dirty="0">
                <a:latin typeface="Nordique Inline"/>
              </a:rPr>
              <a:t>SA FORMATION :</a:t>
            </a:r>
            <a:endParaRPr lang="fr-FR" dirty="0"/>
          </a:p>
          <a:p>
            <a:pPr algn="ctr"/>
            <a:endParaRPr lang="fr-FR"/>
          </a:p>
        </p:txBody>
      </p:sp>
      <p:sp>
        <p:nvSpPr>
          <p:cNvPr id="9" name="ZoneTexte 8">
            <a:extLst>
              <a:ext uri="{FF2B5EF4-FFF2-40B4-BE49-F238E27FC236}">
                <a16:creationId xmlns:a16="http://schemas.microsoft.com/office/drawing/2014/main" id="{9E973FFE-52B9-E10B-86B7-9E815783CD66}"/>
              </a:ext>
            </a:extLst>
          </p:cNvPr>
          <p:cNvSpPr txBox="1"/>
          <p:nvPr/>
        </p:nvSpPr>
        <p:spPr>
          <a:xfrm>
            <a:off x="8528463" y="1456364"/>
            <a:ext cx="1608667"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400" b="0" i="0" u="sng" baseline="0">
                <a:solidFill>
                  <a:srgbClr val="000000"/>
                </a:solidFill>
                <a:latin typeface="Nordique Inline"/>
              </a:rPr>
              <a:t>CARRIÈRE :</a:t>
            </a:r>
            <a:endParaRPr lang="fr-FR"/>
          </a:p>
          <a:p>
            <a:pPr algn="ctr"/>
            <a:endParaRPr lang="fr-FR"/>
          </a:p>
        </p:txBody>
      </p:sp>
      <p:pic>
        <p:nvPicPr>
          <p:cNvPr id="11" name="Image 10" descr="Une image contenant capture d’écran, Caractère coloré, Bleu Majorelle, bleu&#10;&#10;Le contenu généré par l’IA peut être incorrect.">
            <a:extLst>
              <a:ext uri="{FF2B5EF4-FFF2-40B4-BE49-F238E27FC236}">
                <a16:creationId xmlns:a16="http://schemas.microsoft.com/office/drawing/2014/main" id="{298A683B-7352-22BA-1891-2941B97C4B43}"/>
              </a:ext>
            </a:extLst>
          </p:cNvPr>
          <p:cNvPicPr>
            <a:picLocks noChangeAspect="1"/>
          </p:cNvPicPr>
          <p:nvPr/>
        </p:nvPicPr>
        <p:blipFill>
          <a:blip r:embed="rId2"/>
          <a:srcRect r="1587" b="15151"/>
          <a:stretch>
            <a:fillRect/>
          </a:stretch>
        </p:blipFill>
        <p:spPr>
          <a:xfrm>
            <a:off x="5687925" y="1037898"/>
            <a:ext cx="803195" cy="5818972"/>
          </a:xfrm>
          <a:prstGeom prst="rect">
            <a:avLst/>
          </a:prstGeom>
        </p:spPr>
      </p:pic>
      <p:sp>
        <p:nvSpPr>
          <p:cNvPr id="13" name="ZoneTexte 12">
            <a:extLst>
              <a:ext uri="{FF2B5EF4-FFF2-40B4-BE49-F238E27FC236}">
                <a16:creationId xmlns:a16="http://schemas.microsoft.com/office/drawing/2014/main" id="{39148411-76FA-F04E-2D74-3367EA9DF648}"/>
              </a:ext>
            </a:extLst>
          </p:cNvPr>
          <p:cNvSpPr txBox="1"/>
          <p:nvPr/>
        </p:nvSpPr>
        <p:spPr>
          <a:xfrm>
            <a:off x="-1271" y="2191098"/>
            <a:ext cx="6391814" cy="46474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sz="2400" dirty="0">
              <a:solidFill>
                <a:srgbClr val="C00000"/>
              </a:solidFill>
              <a:latin typeface="Nordique Inline"/>
              <a:ea typeface="+mn-lt"/>
              <a:cs typeface="+mn-lt"/>
            </a:endParaRPr>
          </a:p>
          <a:p>
            <a:pPr marL="285750">
              <a:buFont typeface="Arial" panose="020B0604020202020204" pitchFamily="34" charset="0"/>
              <a:buChar char="•"/>
            </a:pPr>
            <a:r>
              <a:rPr lang="fr-FR" sz="2400" dirty="0">
                <a:solidFill>
                  <a:srgbClr val="C00000"/>
                </a:solidFill>
                <a:latin typeface="Nordique Inline"/>
                <a:ea typeface="+mn-lt"/>
                <a:cs typeface="+mn-lt"/>
              </a:rPr>
              <a:t> Lycée générale </a:t>
            </a:r>
          </a:p>
          <a:p>
            <a:pPr marL="285750">
              <a:buFont typeface="Arial" panose="020B0604020202020204" pitchFamily="34" charset="0"/>
              <a:buChar char="•"/>
            </a:pPr>
            <a:endParaRPr lang="fr-FR" sz="2400" dirty="0">
              <a:solidFill>
                <a:srgbClr val="C00000"/>
              </a:solidFill>
              <a:latin typeface="Nordique Inline"/>
              <a:ea typeface="+mn-lt"/>
              <a:cs typeface="+mn-lt"/>
            </a:endParaRPr>
          </a:p>
          <a:p>
            <a:pPr marL="285750">
              <a:buFont typeface="Arial" panose="020B0604020202020204" pitchFamily="34" charset="0"/>
              <a:buChar char="•"/>
            </a:pPr>
            <a:r>
              <a:rPr lang="fr-FR" sz="2400" dirty="0">
                <a:solidFill>
                  <a:srgbClr val="C00000"/>
                </a:solidFill>
                <a:latin typeface="Nordique Inline"/>
                <a:ea typeface="+mn-lt"/>
                <a:cs typeface="+mn-lt"/>
              </a:rPr>
              <a:t> Filière S</a:t>
            </a:r>
          </a:p>
          <a:p>
            <a:pPr marL="285750">
              <a:buFont typeface="Arial" panose="020B0604020202020204" pitchFamily="34" charset="0"/>
              <a:buChar char="•"/>
            </a:pPr>
            <a:endParaRPr lang="fr-FR" sz="2400" dirty="0">
              <a:solidFill>
                <a:srgbClr val="C00000"/>
              </a:solidFill>
              <a:latin typeface="Nordique Inline"/>
              <a:ea typeface="+mn-lt"/>
              <a:cs typeface="+mn-lt"/>
            </a:endParaRPr>
          </a:p>
          <a:p>
            <a:pPr marL="285750">
              <a:buFont typeface="Arial" panose="020B0604020202020204" pitchFamily="34" charset="0"/>
              <a:buChar char="•"/>
            </a:pPr>
            <a:r>
              <a:rPr lang="fr-FR" sz="2400" dirty="0">
                <a:solidFill>
                  <a:srgbClr val="C00000"/>
                </a:solidFill>
                <a:latin typeface="Nordique Inline"/>
                <a:ea typeface="+mn-lt"/>
                <a:cs typeface="+mn-lt"/>
              </a:rPr>
              <a:t> Prépa MPSI </a:t>
            </a:r>
          </a:p>
          <a:p>
            <a:pPr marL="285750">
              <a:buFont typeface="Arial" panose="020B0604020202020204" pitchFamily="34" charset="0"/>
              <a:buChar char="•"/>
            </a:pPr>
            <a:endParaRPr lang="fr-FR" sz="2400" dirty="0">
              <a:solidFill>
                <a:srgbClr val="C00000"/>
              </a:solidFill>
              <a:latin typeface="Nordique Inline"/>
              <a:ea typeface="+mn-lt"/>
              <a:cs typeface="+mn-lt"/>
            </a:endParaRPr>
          </a:p>
          <a:p>
            <a:pPr marL="285750">
              <a:buFont typeface="Arial" panose="020B0604020202020204" pitchFamily="34" charset="0"/>
              <a:buChar char="•"/>
            </a:pPr>
            <a:r>
              <a:rPr lang="fr-FR" sz="2400" dirty="0">
                <a:solidFill>
                  <a:srgbClr val="C00000"/>
                </a:solidFill>
                <a:latin typeface="Nordique Inline"/>
                <a:ea typeface="+mn-lt"/>
                <a:cs typeface="+mn-lt"/>
              </a:rPr>
              <a:t> ISAE-</a:t>
            </a:r>
            <a:r>
              <a:rPr lang="fr-FR" sz="2400" dirty="0" err="1">
                <a:solidFill>
                  <a:srgbClr val="C00000"/>
                </a:solidFill>
                <a:latin typeface="Nordique Inline"/>
                <a:ea typeface="+mn-lt"/>
                <a:cs typeface="+mn-lt"/>
              </a:rPr>
              <a:t>Supméca</a:t>
            </a:r>
            <a:r>
              <a:rPr lang="fr-FR" sz="2400" dirty="0">
                <a:solidFill>
                  <a:srgbClr val="C00000"/>
                </a:solidFill>
                <a:latin typeface="Nordique Inline"/>
                <a:ea typeface="+mn-lt"/>
                <a:cs typeface="+mn-lt"/>
              </a:rPr>
              <a:t> à Paris </a:t>
            </a:r>
          </a:p>
          <a:p>
            <a:pPr marL="285750">
              <a:buFont typeface="Arial" panose="020B0604020202020204" pitchFamily="34" charset="0"/>
              <a:buChar char="•"/>
            </a:pPr>
            <a:endParaRPr lang="fr-FR" sz="2400" dirty="0">
              <a:solidFill>
                <a:srgbClr val="C00000"/>
              </a:solidFill>
              <a:latin typeface="Nordique Inline"/>
              <a:ea typeface="+mn-lt"/>
              <a:cs typeface="+mn-lt"/>
            </a:endParaRPr>
          </a:p>
          <a:p>
            <a:pPr marL="285750">
              <a:buFont typeface="Arial" panose="020B0604020202020204" pitchFamily="34" charset="0"/>
              <a:buChar char="•"/>
            </a:pPr>
            <a:r>
              <a:rPr lang="fr-FR" sz="2400" dirty="0">
                <a:solidFill>
                  <a:srgbClr val="C00000"/>
                </a:solidFill>
                <a:latin typeface="Nordique Inline"/>
                <a:ea typeface="+mn-lt"/>
                <a:cs typeface="+mn-lt"/>
              </a:rPr>
              <a:t> Bac +5 ingénieurs </a:t>
            </a:r>
          </a:p>
          <a:p>
            <a:endParaRPr lang="fr-FR" sz="2800" dirty="0">
              <a:solidFill>
                <a:srgbClr val="C00000"/>
              </a:solidFill>
              <a:latin typeface="Nordique Inline"/>
              <a:ea typeface="+mn-lt"/>
              <a:cs typeface="+mn-lt"/>
            </a:endParaRPr>
          </a:p>
          <a:p>
            <a:pPr marL="285750"/>
            <a:endParaRPr lang="fr-FR" sz="2800" dirty="0">
              <a:solidFill>
                <a:srgbClr val="C00000"/>
              </a:solidFill>
              <a:latin typeface="Nordique Inline"/>
            </a:endParaRPr>
          </a:p>
        </p:txBody>
      </p:sp>
      <p:sp>
        <p:nvSpPr>
          <p:cNvPr id="14" name="ZoneTexte 13">
            <a:extLst>
              <a:ext uri="{FF2B5EF4-FFF2-40B4-BE49-F238E27FC236}">
                <a16:creationId xmlns:a16="http://schemas.microsoft.com/office/drawing/2014/main" id="{9DE8B576-E9C0-730C-5383-72D9BEAE7297}"/>
              </a:ext>
            </a:extLst>
          </p:cNvPr>
          <p:cNvSpPr txBox="1"/>
          <p:nvPr/>
        </p:nvSpPr>
        <p:spPr>
          <a:xfrm>
            <a:off x="6249951" y="2191098"/>
            <a:ext cx="5940259" cy="54476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a:buFont typeface="Arial" panose="020B0604020202020204" pitchFamily="34" charset="0"/>
              <a:buChar char="•"/>
            </a:pPr>
            <a:r>
              <a:rPr lang="fr-FR" sz="2400" dirty="0">
                <a:solidFill>
                  <a:srgbClr val="C00000"/>
                </a:solidFill>
                <a:latin typeface="Nordique Inline"/>
                <a:ea typeface="+mn-lt"/>
                <a:cs typeface="+mn-lt"/>
              </a:rPr>
              <a:t> Évolution en interne </a:t>
            </a:r>
            <a:endParaRPr lang="fr-FR" sz="2400"/>
          </a:p>
          <a:p>
            <a:pPr marL="285750">
              <a:buFont typeface="Arial" panose="020B0604020202020204" pitchFamily="34" charset="0"/>
              <a:buChar char="•"/>
            </a:pPr>
            <a:endParaRPr lang="fr-FR" sz="2400" dirty="0">
              <a:solidFill>
                <a:srgbClr val="C00000"/>
              </a:solidFill>
              <a:latin typeface="Nordique Inline"/>
              <a:ea typeface="+mn-lt"/>
              <a:cs typeface="+mn-lt"/>
            </a:endParaRPr>
          </a:p>
          <a:p>
            <a:pPr marL="285750">
              <a:buFont typeface="Arial" panose="020B0604020202020204" pitchFamily="34" charset="0"/>
              <a:buChar char="•"/>
            </a:pPr>
            <a:r>
              <a:rPr lang="fr-FR" sz="2400" dirty="0">
                <a:solidFill>
                  <a:srgbClr val="C00000"/>
                </a:solidFill>
                <a:latin typeface="Nordique Inline"/>
              </a:rPr>
              <a:t> Apprenti chez EDF</a:t>
            </a:r>
          </a:p>
          <a:p>
            <a:pPr marL="285750">
              <a:buFont typeface="Arial" panose="020B0604020202020204" pitchFamily="34" charset="0"/>
              <a:buChar char="•"/>
            </a:pPr>
            <a:endParaRPr lang="fr-FR" sz="2400" dirty="0">
              <a:solidFill>
                <a:srgbClr val="C00000"/>
              </a:solidFill>
              <a:latin typeface="Nordique Inline"/>
            </a:endParaRPr>
          </a:p>
          <a:p>
            <a:pPr marL="285750">
              <a:buFont typeface="Arial" panose="020B0604020202020204" pitchFamily="34" charset="0"/>
              <a:buChar char="•"/>
            </a:pPr>
            <a:r>
              <a:rPr lang="fr-FR" sz="2400" dirty="0">
                <a:solidFill>
                  <a:srgbClr val="C00000"/>
                </a:solidFill>
                <a:latin typeface="Nordique Inline"/>
              </a:rPr>
              <a:t> Début de carrière ingénieur</a:t>
            </a:r>
          </a:p>
          <a:p>
            <a:pPr marL="285750">
              <a:buFont typeface="Arial" panose="020B0604020202020204" pitchFamily="34" charset="0"/>
              <a:buChar char="•"/>
            </a:pPr>
            <a:endParaRPr lang="fr-FR" sz="2400" dirty="0">
              <a:solidFill>
                <a:srgbClr val="C00000"/>
              </a:solidFill>
              <a:latin typeface="Nordique Inline"/>
              <a:ea typeface="+mn-lt"/>
              <a:cs typeface="+mn-lt"/>
            </a:endParaRPr>
          </a:p>
          <a:p>
            <a:pPr marL="285750">
              <a:buFont typeface="Arial" panose="020B0604020202020204" pitchFamily="34" charset="0"/>
              <a:buChar char="•"/>
            </a:pPr>
            <a:r>
              <a:rPr lang="fr-FR" sz="2400" dirty="0">
                <a:solidFill>
                  <a:srgbClr val="C00000"/>
                </a:solidFill>
                <a:latin typeface="Nordique Inline"/>
                <a:ea typeface="+mn-lt"/>
                <a:cs typeface="+mn-lt"/>
              </a:rPr>
              <a:t> Expert ingénieur </a:t>
            </a:r>
          </a:p>
          <a:p>
            <a:pPr marL="285750">
              <a:buFont typeface="Arial" panose="020B0604020202020204" pitchFamily="34" charset="0"/>
              <a:buChar char="•"/>
            </a:pPr>
            <a:endParaRPr lang="fr-FR" sz="2400" dirty="0">
              <a:solidFill>
                <a:srgbClr val="C00000"/>
              </a:solidFill>
              <a:latin typeface="Nordique Inline"/>
              <a:ea typeface="+mn-lt"/>
              <a:cs typeface="+mn-lt"/>
            </a:endParaRPr>
          </a:p>
          <a:p>
            <a:pPr marL="285750">
              <a:buFont typeface="Arial" panose="020B0604020202020204" pitchFamily="34" charset="0"/>
              <a:buChar char="•"/>
            </a:pPr>
            <a:r>
              <a:rPr lang="fr-FR" sz="2400" dirty="0">
                <a:solidFill>
                  <a:srgbClr val="C00000"/>
                </a:solidFill>
                <a:latin typeface="Nordique Inline"/>
              </a:rPr>
              <a:t> Chef de projet</a:t>
            </a:r>
          </a:p>
          <a:p>
            <a:pPr marL="285750">
              <a:buFont typeface="Arial" panose="020B0604020202020204" pitchFamily="34" charset="0"/>
              <a:buChar char="•"/>
            </a:pPr>
            <a:endParaRPr lang="fr-FR" sz="2400" dirty="0">
              <a:solidFill>
                <a:srgbClr val="C00000"/>
              </a:solidFill>
              <a:latin typeface="Nordique Inline"/>
              <a:ea typeface="+mn-lt"/>
              <a:cs typeface="+mn-lt"/>
            </a:endParaRPr>
          </a:p>
          <a:p>
            <a:pPr marL="285750">
              <a:buFont typeface="Arial" panose="020B0604020202020204" pitchFamily="34" charset="0"/>
              <a:buChar char="•"/>
            </a:pPr>
            <a:r>
              <a:rPr lang="fr-FR" sz="2400" dirty="0">
                <a:solidFill>
                  <a:srgbClr val="C00000"/>
                </a:solidFill>
                <a:latin typeface="Nordique Inline"/>
                <a:ea typeface="+mn-lt"/>
                <a:cs typeface="+mn-lt"/>
              </a:rPr>
              <a:t> Future possible : Direction (responsable)</a:t>
            </a:r>
          </a:p>
          <a:p>
            <a:pPr marL="285750">
              <a:buFont typeface="Arial" panose="020B0604020202020204" pitchFamily="34" charset="0"/>
              <a:buChar char="•"/>
            </a:pPr>
            <a:endParaRPr lang="fr-FR" sz="2800" dirty="0">
              <a:solidFill>
                <a:srgbClr val="C00000"/>
              </a:solidFill>
              <a:latin typeface="Nordique Inline"/>
              <a:ea typeface="+mn-lt"/>
              <a:cs typeface="+mn-lt"/>
            </a:endParaRPr>
          </a:p>
          <a:p>
            <a:pPr marL="285750"/>
            <a:endParaRPr lang="fr-FR" sz="2800" dirty="0">
              <a:solidFill>
                <a:srgbClr val="C00000"/>
              </a:solidFill>
              <a:latin typeface="Aptos" panose="020B0004020202020204"/>
              <a:ea typeface="+mn-lt"/>
              <a:cs typeface="+mn-lt"/>
            </a:endParaRPr>
          </a:p>
          <a:p>
            <a:pPr marL="285750"/>
            <a:endParaRPr lang="fr-FR" sz="2800" dirty="0">
              <a:solidFill>
                <a:srgbClr val="C00000"/>
              </a:solidFill>
              <a:latin typeface="Nordique Inline"/>
              <a:ea typeface="+mn-lt"/>
              <a:cs typeface="+mn-lt"/>
            </a:endParaRPr>
          </a:p>
        </p:txBody>
      </p:sp>
    </p:spTree>
    <p:extLst>
      <p:ext uri="{BB962C8B-B14F-4D97-AF65-F5344CB8AC3E}">
        <p14:creationId xmlns:p14="http://schemas.microsoft.com/office/powerpoint/2010/main" val="811928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C57EA94-2388-E3BF-2717-F75D58B6F48C}"/>
              </a:ext>
            </a:extLst>
          </p:cNvPr>
          <p:cNvSpPr txBox="1"/>
          <p:nvPr/>
        </p:nvSpPr>
        <p:spPr>
          <a:xfrm>
            <a:off x="597802" y="259963"/>
            <a:ext cx="1098958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6000" u="sng" dirty="0">
                <a:solidFill>
                  <a:schemeClr val="tx2">
                    <a:lumMod val="76000"/>
                    <a:lumOff val="24000"/>
                  </a:schemeClr>
                </a:solidFill>
                <a:latin typeface="Nordique Inline"/>
                <a:ea typeface="+mj-ea"/>
                <a:cs typeface="+mj-cs"/>
              </a:rPr>
              <a:t>CONCLUSION :</a:t>
            </a:r>
          </a:p>
        </p:txBody>
      </p:sp>
      <p:sp>
        <p:nvSpPr>
          <p:cNvPr id="6" name="ZoneTexte 5">
            <a:extLst>
              <a:ext uri="{FF2B5EF4-FFF2-40B4-BE49-F238E27FC236}">
                <a16:creationId xmlns:a16="http://schemas.microsoft.com/office/drawing/2014/main" id="{06168407-F663-A2EA-A819-CED125C6FF49}"/>
              </a:ext>
            </a:extLst>
          </p:cNvPr>
          <p:cNvSpPr txBox="1"/>
          <p:nvPr/>
        </p:nvSpPr>
        <p:spPr>
          <a:xfrm>
            <a:off x="945444" y="1523999"/>
            <a:ext cx="10315222" cy="55399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800" dirty="0">
                <a:latin typeface="Nordique Inline"/>
                <a:ea typeface="+mn-lt"/>
                <a:cs typeface="+mn-lt"/>
              </a:rPr>
              <a:t>Le métier d’</a:t>
            </a:r>
            <a:r>
              <a:rPr lang="fr-FR" sz="2800" u="sng" dirty="0">
                <a:solidFill>
                  <a:schemeClr val="accent4">
                    <a:lumMod val="76000"/>
                  </a:schemeClr>
                </a:solidFill>
                <a:latin typeface="Nordique Inline"/>
                <a:ea typeface="+mn-lt"/>
                <a:cs typeface="+mn-lt"/>
              </a:rPr>
              <a:t>ingénieur de conception</a:t>
            </a:r>
            <a:r>
              <a:rPr lang="fr-FR" sz="2800" dirty="0">
                <a:latin typeface="Nordique Inline"/>
                <a:ea typeface="+mn-lt"/>
                <a:cs typeface="+mn-lt"/>
              </a:rPr>
              <a:t> chez EDF est un métier exigeant et stimulant, au cœur des enjeux énergétiques actuels. Il combine des compétences techniques pointues (Logiciel de modélisation, etc.) , une forte capacité d’analyse et un </a:t>
            </a:r>
            <a:r>
              <a:rPr lang="fr-FR" sz="2800" u="sng" dirty="0">
                <a:solidFill>
                  <a:schemeClr val="accent4">
                    <a:lumMod val="76000"/>
                  </a:schemeClr>
                </a:solidFill>
                <a:latin typeface="Nordique Inline"/>
                <a:ea typeface="+mn-lt"/>
                <a:cs typeface="+mn-lt"/>
              </a:rPr>
              <a:t>travail collaboratif indispensable</a:t>
            </a:r>
            <a:r>
              <a:rPr lang="fr-FR" sz="2800" dirty="0">
                <a:latin typeface="Nordique Inline"/>
                <a:ea typeface="+mn-lt"/>
                <a:cs typeface="+mn-lt"/>
              </a:rPr>
              <a:t> à la réussite de projets complexes, notamment dans les domaines du nucléaire et des énergies renouvelables. Grâce à une formation solide et à l’apprentissage continu, ce métier offre de nombreuses perspectives d’évolution et </a:t>
            </a:r>
            <a:r>
              <a:rPr lang="fr-FR" sz="2800" u="sng" dirty="0">
                <a:solidFill>
                  <a:schemeClr val="accent4">
                    <a:lumMod val="76000"/>
                  </a:schemeClr>
                </a:solidFill>
                <a:latin typeface="Nordique Inline"/>
                <a:ea typeface="+mn-lt"/>
                <a:cs typeface="+mn-lt"/>
              </a:rPr>
              <a:t>une grande stabilité</a:t>
            </a:r>
            <a:r>
              <a:rPr lang="fr-FR" sz="2800" dirty="0">
                <a:latin typeface="Nordique Inline"/>
                <a:ea typeface="+mn-lt"/>
                <a:cs typeface="+mn-lt"/>
              </a:rPr>
              <a:t> professionnelle. Varié et rarement routinier, il s’adresse à des profils curieux, rigoureux et innovants, souhaitant s’investir dans un secteur stratégique et porteur pour l’avenir.</a:t>
            </a:r>
            <a:endParaRPr lang="fr-FR" sz="2800" dirty="0">
              <a:latin typeface="Nordique Inline"/>
            </a:endParaRPr>
          </a:p>
          <a:p>
            <a:pPr algn="l"/>
            <a:endParaRPr lang="fr-FR" dirty="0"/>
          </a:p>
        </p:txBody>
      </p:sp>
    </p:spTree>
    <p:extLst>
      <p:ext uri="{BB962C8B-B14F-4D97-AF65-F5344CB8AC3E}">
        <p14:creationId xmlns:p14="http://schemas.microsoft.com/office/powerpoint/2010/main" val="2714500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86192BD-CE95-2F3F-9AF0-CC5414F3F7BA}"/>
              </a:ext>
            </a:extLst>
          </p:cNvPr>
          <p:cNvSpPr txBox="1"/>
          <p:nvPr/>
        </p:nvSpPr>
        <p:spPr>
          <a:xfrm>
            <a:off x="3048000" y="0"/>
            <a:ext cx="6096000"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6000" u="sng" baseline="0" dirty="0">
                <a:solidFill>
                  <a:srgbClr val="205C96"/>
                </a:solidFill>
                <a:latin typeface="Nordique Inline"/>
              </a:rPr>
              <a:t>CONCLUSION :</a:t>
            </a:r>
            <a:r>
              <a:rPr sz="6000" dirty="0">
                <a:latin typeface="Nordique Inline"/>
                <a:ea typeface="Nordique Inline"/>
                <a:cs typeface="Nordique Inline"/>
              </a:rPr>
              <a:t>​</a:t>
            </a:r>
            <a:endParaRPr lang="fr-FR"/>
          </a:p>
          <a:p>
            <a:pPr algn="ctr"/>
            <a:endParaRPr lang="fr-FR"/>
          </a:p>
        </p:txBody>
      </p:sp>
      <p:sp>
        <p:nvSpPr>
          <p:cNvPr id="5" name="ZoneTexte 4">
            <a:extLst>
              <a:ext uri="{FF2B5EF4-FFF2-40B4-BE49-F238E27FC236}">
                <a16:creationId xmlns:a16="http://schemas.microsoft.com/office/drawing/2014/main" id="{29207455-8C23-6078-2953-F02D7F27EF29}"/>
              </a:ext>
            </a:extLst>
          </p:cNvPr>
          <p:cNvSpPr txBox="1"/>
          <p:nvPr/>
        </p:nvSpPr>
        <p:spPr>
          <a:xfrm>
            <a:off x="707497" y="1529294"/>
            <a:ext cx="94487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fr-FR" dirty="0">
                <a:solidFill>
                  <a:schemeClr val="tx2">
                    <a:lumMod val="76000"/>
                    <a:lumOff val="24000"/>
                  </a:schemeClr>
                </a:solidFill>
                <a:latin typeface="Nordique Inline"/>
              </a:rPr>
              <a:t>Qu'avez-vous appris sur le monde de l'industrie ?</a:t>
            </a:r>
            <a:endParaRPr lang="fr-FR">
              <a:solidFill>
                <a:schemeClr val="tx2">
                  <a:lumMod val="76000"/>
                  <a:lumOff val="24000"/>
                </a:schemeClr>
              </a:solidFill>
            </a:endParaRPr>
          </a:p>
        </p:txBody>
      </p:sp>
      <p:sp>
        <p:nvSpPr>
          <p:cNvPr id="6" name="ZoneTexte 5">
            <a:extLst>
              <a:ext uri="{FF2B5EF4-FFF2-40B4-BE49-F238E27FC236}">
                <a16:creationId xmlns:a16="http://schemas.microsoft.com/office/drawing/2014/main" id="{73A1C240-71F2-8990-E04B-D2F93CDB7121}"/>
              </a:ext>
            </a:extLst>
          </p:cNvPr>
          <p:cNvSpPr txBox="1"/>
          <p:nvPr/>
        </p:nvSpPr>
        <p:spPr>
          <a:xfrm>
            <a:off x="734360" y="1900220"/>
            <a:ext cx="1072895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dirty="0">
                <a:latin typeface="Nordique Inline"/>
                <a:ea typeface="+mn-lt"/>
                <a:cs typeface="+mn-lt"/>
              </a:rPr>
              <a:t>Cet entretien m’a appris que le monde de l’industrie ne se limite pas à la technique et aux outils informatiques, mais repose aussi sur un important travail d’équipe et une forte organisation. J’ai compris que chaque décision est collective et peut avoir des conséquences majeures, surtout dans des secteurs sensibles comme le nucléaire. L’industrie exige donc des compétences techniques solides, une grande rigueur et une excellente communication entre les différents acteurs.</a:t>
            </a:r>
            <a:endParaRPr lang="fr-FR" dirty="0">
              <a:latin typeface="Nordique Inline"/>
            </a:endParaRPr>
          </a:p>
          <a:p>
            <a:pPr algn="l"/>
            <a:endParaRPr lang="fr-FR" dirty="0"/>
          </a:p>
        </p:txBody>
      </p:sp>
      <p:sp>
        <p:nvSpPr>
          <p:cNvPr id="7" name="ZoneTexte 6">
            <a:extLst>
              <a:ext uri="{FF2B5EF4-FFF2-40B4-BE49-F238E27FC236}">
                <a16:creationId xmlns:a16="http://schemas.microsoft.com/office/drawing/2014/main" id="{86EBD362-0072-0594-6E19-CF85EB617F55}"/>
              </a:ext>
            </a:extLst>
          </p:cNvPr>
          <p:cNvSpPr txBox="1"/>
          <p:nvPr/>
        </p:nvSpPr>
        <p:spPr>
          <a:xfrm>
            <a:off x="736169" y="4119966"/>
            <a:ext cx="6096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fr-FR" u="sng" dirty="0">
                <a:solidFill>
                  <a:srgbClr val="205C96"/>
                </a:solidFill>
                <a:latin typeface="Nordique Inline"/>
              </a:rPr>
              <a:t>Quel autre secteur aimeriez-vous explorer dans le futur ?</a:t>
            </a:r>
            <a:endParaRPr lang="fr-FR" u="sng" dirty="0"/>
          </a:p>
          <a:p>
            <a:pPr algn="ctr"/>
            <a:endParaRPr lang="fr-FR" u="sng" dirty="0"/>
          </a:p>
        </p:txBody>
      </p:sp>
      <p:sp>
        <p:nvSpPr>
          <p:cNvPr id="8" name="ZoneTexte 7">
            <a:extLst>
              <a:ext uri="{FF2B5EF4-FFF2-40B4-BE49-F238E27FC236}">
                <a16:creationId xmlns:a16="http://schemas.microsoft.com/office/drawing/2014/main" id="{A6136074-6A81-E00A-99DE-E7FC4FDAE608}"/>
              </a:ext>
            </a:extLst>
          </p:cNvPr>
          <p:cNvSpPr txBox="1"/>
          <p:nvPr/>
        </p:nvSpPr>
        <p:spPr>
          <a:xfrm>
            <a:off x="795450" y="4768440"/>
            <a:ext cx="101803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latin typeface="Nordique Inline"/>
              </a:rPr>
              <a:t>À l'avenir j'aimerai explorer le secteur de l'aéronautique car c'est un domaine très utile dans le monde notamment dans le secteur du transport </a:t>
            </a:r>
          </a:p>
        </p:txBody>
      </p:sp>
    </p:spTree>
    <p:extLst>
      <p:ext uri="{BB962C8B-B14F-4D97-AF65-F5344CB8AC3E}">
        <p14:creationId xmlns:p14="http://schemas.microsoft.com/office/powerpoint/2010/main" val="3271567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3FAA61D-8588-A7D9-1C3A-FE54A1A7DD06}"/>
              </a:ext>
            </a:extLst>
          </p:cNvPr>
          <p:cNvSpPr>
            <a:spLocks noGrp="1"/>
          </p:cNvSpPr>
          <p:nvPr>
            <p:ph idx="1"/>
          </p:nvPr>
        </p:nvSpPr>
        <p:spPr>
          <a:xfrm>
            <a:off x="2953407" y="1865038"/>
            <a:ext cx="10055771" cy="4272511"/>
          </a:xfrm>
        </p:spPr>
        <p:txBody>
          <a:bodyPr vert="horz" lIns="91440" tIns="45720" rIns="91440" bIns="45720" rtlCol="0" anchor="t">
            <a:normAutofit/>
          </a:bodyPr>
          <a:lstStyle/>
          <a:p>
            <a:r>
              <a:rPr lang="fr-FR" sz="2200" u="sng" dirty="0">
                <a:ea typeface="+mn-lt"/>
                <a:cs typeface="+mn-lt"/>
              </a:rPr>
              <a:t>https://fr.linkedin.com/company/edf?trk=nav_type_overview</a:t>
            </a:r>
            <a:r>
              <a:rPr lang="fr-FR" sz="2200" dirty="0">
                <a:ea typeface="+mn-lt"/>
                <a:cs typeface="+mn-lt"/>
              </a:rPr>
              <a:t>  (10/11/25)</a:t>
            </a:r>
          </a:p>
          <a:p>
            <a:endParaRPr lang="fr-FR" sz="2200" dirty="0"/>
          </a:p>
          <a:p>
            <a:pPr marL="0" indent="0">
              <a:buNone/>
            </a:pPr>
            <a:endParaRPr lang="fr-FR" sz="2200" dirty="0">
              <a:ea typeface="+mn-lt"/>
              <a:cs typeface="+mn-lt"/>
            </a:endParaRPr>
          </a:p>
          <a:p>
            <a:endParaRPr lang="fr-FR" sz="2200" dirty="0">
              <a:ea typeface="+mn-lt"/>
              <a:cs typeface="+mn-lt"/>
            </a:endParaRPr>
          </a:p>
          <a:p>
            <a:r>
              <a:rPr lang="fr-FR" sz="2200" dirty="0">
                <a:ea typeface="+mn-lt"/>
                <a:cs typeface="+mn-lt"/>
                <a:hlinkClick r:id="rId2">
                  <a:extLst>
                    <a:ext uri="{A12FA001-AC4F-418D-AE19-62706E023703}">
                      <ahyp:hlinkClr xmlns:ahyp="http://schemas.microsoft.com/office/drawing/2018/hyperlinkcolor" val="tx"/>
                    </a:ext>
                  </a:extLst>
                </a:hlinkClick>
              </a:rPr>
              <a:t>https://www.societe.com/</a:t>
            </a:r>
            <a:r>
              <a:rPr lang="fr-FR" sz="2200" dirty="0">
                <a:ea typeface="+mn-lt"/>
                <a:cs typeface="+mn-lt"/>
              </a:rPr>
              <a:t> (11/11/25)</a:t>
            </a:r>
          </a:p>
          <a:p>
            <a:endParaRPr lang="fr-FR" sz="2200" dirty="0">
              <a:ea typeface="+mn-lt"/>
              <a:cs typeface="+mn-lt"/>
            </a:endParaRPr>
          </a:p>
          <a:p>
            <a:endParaRPr lang="fr-FR" sz="2200" dirty="0">
              <a:ea typeface="+mn-lt"/>
              <a:cs typeface="+mn-lt"/>
            </a:endParaRPr>
          </a:p>
          <a:p>
            <a:endParaRPr lang="fr-FR" sz="2200" dirty="0">
              <a:ea typeface="+mn-lt"/>
              <a:cs typeface="+mn-lt"/>
            </a:endParaRPr>
          </a:p>
          <a:p>
            <a:r>
              <a:rPr lang="fr-FR" sz="2200" dirty="0">
                <a:ea typeface="+mn-lt"/>
                <a:cs typeface="+mn-lt"/>
                <a:hlinkClick r:id="rId3">
                  <a:extLst>
                    <a:ext uri="{A12FA001-AC4F-418D-AE19-62706E023703}">
                      <ahyp:hlinkClr xmlns:ahyp="http://schemas.microsoft.com/office/drawing/2018/hyperlinkcolor" val="tx"/>
                    </a:ext>
                  </a:extLst>
                </a:hlinkClick>
              </a:rPr>
              <a:t>https://www.edf.fr/groupe-edf/espaces-dedies</a:t>
            </a:r>
            <a:r>
              <a:rPr lang="fr-FR" sz="2200" dirty="0">
                <a:ea typeface="+mn-lt"/>
                <a:cs typeface="+mn-lt"/>
              </a:rPr>
              <a:t> (11/11/25)</a:t>
            </a:r>
          </a:p>
        </p:txBody>
      </p:sp>
      <p:sp>
        <p:nvSpPr>
          <p:cNvPr id="4" name="ZoneTexte 3">
            <a:extLst>
              <a:ext uri="{FF2B5EF4-FFF2-40B4-BE49-F238E27FC236}">
                <a16:creationId xmlns:a16="http://schemas.microsoft.com/office/drawing/2014/main" id="{43DB82A1-BD6E-AA9F-413A-D23014A57041}"/>
              </a:ext>
            </a:extLst>
          </p:cNvPr>
          <p:cNvSpPr txBox="1"/>
          <p:nvPr/>
        </p:nvSpPr>
        <p:spPr>
          <a:xfrm>
            <a:off x="3258207" y="183931"/>
            <a:ext cx="6096000"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6000" u="sng" dirty="0">
                <a:solidFill>
                  <a:srgbClr val="205C96"/>
                </a:solidFill>
                <a:latin typeface="Nordique Inline"/>
              </a:rPr>
              <a:t>SITOGRAPHIE</a:t>
            </a:r>
            <a:r>
              <a:rPr lang="fr-FR" sz="6000" b="0" i="0" u="sng" baseline="0" dirty="0">
                <a:solidFill>
                  <a:srgbClr val="205C96"/>
                </a:solidFill>
                <a:latin typeface="Nordique Inline"/>
              </a:rPr>
              <a:t> :</a:t>
            </a:r>
            <a:endParaRPr lang="fr-FR" dirty="0"/>
          </a:p>
          <a:p>
            <a:pPr algn="ctr"/>
            <a:endParaRPr lang="fr-FR"/>
          </a:p>
        </p:txBody>
      </p:sp>
      <p:pic>
        <p:nvPicPr>
          <p:cNvPr id="5" name="Image 4" descr="Linkedin logo | Vecteur Premium">
            <a:extLst>
              <a:ext uri="{FF2B5EF4-FFF2-40B4-BE49-F238E27FC236}">
                <a16:creationId xmlns:a16="http://schemas.microsoft.com/office/drawing/2014/main" id="{42DFD31F-CC18-70C8-C6E6-0FBCC33500A8}"/>
              </a:ext>
            </a:extLst>
          </p:cNvPr>
          <p:cNvPicPr>
            <a:picLocks noChangeAspect="1"/>
          </p:cNvPicPr>
          <p:nvPr/>
        </p:nvPicPr>
        <p:blipFill>
          <a:blip r:embed="rId4"/>
          <a:stretch>
            <a:fillRect/>
          </a:stretch>
        </p:blipFill>
        <p:spPr>
          <a:xfrm>
            <a:off x="1203434" y="1137744"/>
            <a:ext cx="1389994" cy="1455684"/>
          </a:xfrm>
          <a:prstGeom prst="rect">
            <a:avLst/>
          </a:prstGeom>
        </p:spPr>
      </p:pic>
      <p:pic>
        <p:nvPicPr>
          <p:cNvPr id="6" name="Image 5" descr="Une image contenant Graphique, Police, logo, symbole&#10;&#10;Le contenu généré par l’IA peut être incorrect.">
            <a:extLst>
              <a:ext uri="{FF2B5EF4-FFF2-40B4-BE49-F238E27FC236}">
                <a16:creationId xmlns:a16="http://schemas.microsoft.com/office/drawing/2014/main" id="{3A2EA904-6744-49FF-4794-DF1F6FC00BCF}"/>
              </a:ext>
            </a:extLst>
          </p:cNvPr>
          <p:cNvPicPr>
            <a:picLocks noChangeAspect="1"/>
          </p:cNvPicPr>
          <p:nvPr/>
        </p:nvPicPr>
        <p:blipFill>
          <a:blip r:embed="rId5"/>
          <a:stretch>
            <a:fillRect/>
          </a:stretch>
        </p:blipFill>
        <p:spPr>
          <a:xfrm>
            <a:off x="371146" y="3274629"/>
            <a:ext cx="2515915" cy="913087"/>
          </a:xfrm>
          <a:prstGeom prst="rect">
            <a:avLst/>
          </a:prstGeom>
        </p:spPr>
      </p:pic>
      <p:pic>
        <p:nvPicPr>
          <p:cNvPr id="7" name="Image 6" descr="Une image contenant Graphique, Police, conception&#10;&#10;Le contenu généré par l’IA peut être incorrect.">
            <a:extLst>
              <a:ext uri="{FF2B5EF4-FFF2-40B4-BE49-F238E27FC236}">
                <a16:creationId xmlns:a16="http://schemas.microsoft.com/office/drawing/2014/main" id="{C8401B00-9359-8F27-DCEF-8F4CADA5CD74}"/>
              </a:ext>
            </a:extLst>
          </p:cNvPr>
          <p:cNvPicPr>
            <a:picLocks noChangeAspect="1"/>
          </p:cNvPicPr>
          <p:nvPr/>
        </p:nvPicPr>
        <p:blipFill>
          <a:blip r:embed="rId6"/>
          <a:stretch>
            <a:fillRect/>
          </a:stretch>
        </p:blipFill>
        <p:spPr>
          <a:xfrm>
            <a:off x="688099" y="4982067"/>
            <a:ext cx="2197319" cy="874658"/>
          </a:xfrm>
          <a:prstGeom prst="rect">
            <a:avLst/>
          </a:prstGeom>
        </p:spPr>
      </p:pic>
    </p:spTree>
    <p:extLst>
      <p:ext uri="{BB962C8B-B14F-4D97-AF65-F5344CB8AC3E}">
        <p14:creationId xmlns:p14="http://schemas.microsoft.com/office/powerpoint/2010/main" val="2011457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310BD54-2012-E43D-23F7-25476CF8C851}"/>
              </a:ext>
            </a:extLst>
          </p:cNvPr>
          <p:cNvSpPr txBox="1"/>
          <p:nvPr/>
        </p:nvSpPr>
        <p:spPr>
          <a:xfrm>
            <a:off x="191595" y="2229343"/>
            <a:ext cx="11808809"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6600" u="sng" dirty="0">
                <a:solidFill>
                  <a:srgbClr val="205C96"/>
                </a:solidFill>
                <a:latin typeface="Nordique Inline"/>
              </a:rPr>
              <a:t>MERCI DE VOTRE ATTENTION À LA LECTURE DE CETTE ENQUÊTE</a:t>
            </a:r>
            <a:endParaRPr lang="fr-FR" sz="6600"/>
          </a:p>
          <a:p>
            <a:pPr algn="ctr"/>
            <a:endParaRPr lang="fr-FR"/>
          </a:p>
        </p:txBody>
      </p:sp>
    </p:spTree>
    <p:extLst>
      <p:ext uri="{BB962C8B-B14F-4D97-AF65-F5344CB8AC3E}">
        <p14:creationId xmlns:p14="http://schemas.microsoft.com/office/powerpoint/2010/main" val="2112582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30219633D7684FACB467E7CBC7D505" ma:contentTypeVersion="13" ma:contentTypeDescription="Crée un document." ma:contentTypeScope="" ma:versionID="ab9a68b09906999aaa868af70025c885">
  <xsd:schema xmlns:xsd="http://www.w3.org/2001/XMLSchema" xmlns:xs="http://www.w3.org/2001/XMLSchema" xmlns:p="http://schemas.microsoft.com/office/2006/metadata/properties" xmlns:ns2="0af837c0-9738-4553-928e-f3d5e8d2e22c" xmlns:ns3="c08770b2-0780-435c-a06f-7b83b75a98eb" targetNamespace="http://schemas.microsoft.com/office/2006/metadata/properties" ma:root="true" ma:fieldsID="01175bea4624705dc18f674f4925998d" ns2:_="" ns3:_="">
    <xsd:import namespace="0af837c0-9738-4553-928e-f3d5e8d2e22c"/>
    <xsd:import namespace="c08770b2-0780-435c-a06f-7b83b75a98eb"/>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f837c0-9738-4553-928e-f3d5e8d2e22c"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706cff05-a0a3-4611-b0cd-dd470745e142"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08770b2-0780-435c-a06f-7b83b75a98e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780c440e-ab56-4bd5-9bcf-9fa77cb59b5f}" ma:internalName="TaxCatchAll" ma:showField="CatchAllData" ma:web="c08770b2-0780-435c-a06f-7b83b75a98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af837c0-9738-4553-928e-f3d5e8d2e22c">
      <Terms xmlns="http://schemas.microsoft.com/office/infopath/2007/PartnerControls"/>
    </lcf76f155ced4ddcb4097134ff3c332f>
    <TaxCatchAll xmlns="c08770b2-0780-435c-a06f-7b83b75a98eb" xsi:nil="true"/>
    <ReferenceId xmlns="0af837c0-9738-4553-928e-f3d5e8d2e22c" xsi:nil="true"/>
  </documentManagement>
</p:properties>
</file>

<file path=customXml/itemProps1.xml><?xml version="1.0" encoding="utf-8"?>
<ds:datastoreItem xmlns:ds="http://schemas.openxmlformats.org/officeDocument/2006/customXml" ds:itemID="{6D6514AD-2DF0-45EA-ACCB-422AFEADF77D}"/>
</file>

<file path=customXml/itemProps2.xml><?xml version="1.0" encoding="utf-8"?>
<ds:datastoreItem xmlns:ds="http://schemas.openxmlformats.org/officeDocument/2006/customXml" ds:itemID="{35087692-87C1-45DB-91BD-AAE612C6E550}"/>
</file>

<file path=customXml/itemProps3.xml><?xml version="1.0" encoding="utf-8"?>
<ds:datastoreItem xmlns:ds="http://schemas.openxmlformats.org/officeDocument/2006/customXml" ds:itemID="{C03C3AE5-F3CB-4783-8A51-14AF393F26C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Grand écran</PresentationFormat>
  <Paragraphs>0</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Thème Office</vt:lpstr>
      <vt:lpstr>Présentation PowerPoint</vt:lpstr>
      <vt:lpstr>Présentation PowerPoint</vt:lpstr>
      <vt:lpstr>ACTIVITÉS :</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595</cp:revision>
  <dcterms:created xsi:type="dcterms:W3CDTF">2026-01-13T20:05:48Z</dcterms:created>
  <dcterms:modified xsi:type="dcterms:W3CDTF">2026-01-14T19:31:53Z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0x0101002D30219633D7684FACB467E7CBC7D505</vt:lpwstr>
  </property>
</Properties>
</file>