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0" r:id="rId3"/>
    <p:sldId id="272" r:id="rId4"/>
    <p:sldId id="271" r:id="rId5"/>
    <p:sldId id="274"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A00"/>
    <a:srgbClr val="2600FF"/>
    <a:srgbClr val="00FF08"/>
    <a:srgbClr val="00FFF7"/>
    <a:srgbClr val="FFE159"/>
    <a:srgbClr val="FAEA9B"/>
    <a:srgbClr val="FFF9DE"/>
    <a:srgbClr val="ADA3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13585D-CAA7-F45C-1F6B-AF8DEC499159}" v="1257" dt="2026-06-05T00:25:45.95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125" d="100"/>
          <a:sy n="125" d="100"/>
        </p:scale>
        <p:origin x="1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05/06/2026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05/06/2026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05/06/2026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05/06/2026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05/06/2026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05/06/2026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8941B0-F4D5-4460-BCAD-F7E2B41A8257}" type="datetimeFigureOut">
              <a:rPr lang="fr-FR" smtClean="0"/>
              <a:t>05/06/2026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Liquide pastel ondulant" descr="Liquide pastel ondulant">
            <a:hlinkClick r:id="" action="ppaction://media"/>
            <a:extLst>
              <a:ext uri="{FF2B5EF4-FFF2-40B4-BE49-F238E27FC236}">
                <a16:creationId xmlns:a16="http://schemas.microsoft.com/office/drawing/2014/main" id="{199552FC-9244-47E7-FB81-A04CAA198CB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42" y="668"/>
            <a:ext cx="12201040" cy="6855416"/>
          </a:xfrm>
          <a:prstGeom prst="rect">
            <a:avLst/>
          </a:prstGeom>
        </p:spPr>
      </p:pic>
      <p:sp>
        <p:nvSpPr>
          <p:cNvPr id="21" name="Titre 1">
            <a:extLst>
              <a:ext uri="{FF2B5EF4-FFF2-40B4-BE49-F238E27FC236}">
                <a16:creationId xmlns:a16="http://schemas.microsoft.com/office/drawing/2014/main" id="{F4BA24FD-B5FF-C4F6-85B4-740896D9DEED}"/>
              </a:ext>
            </a:extLst>
          </p:cNvPr>
          <p:cNvSpPr txBox="1">
            <a:spLocks/>
          </p:cNvSpPr>
          <p:nvPr/>
        </p:nvSpPr>
        <p:spPr>
          <a:xfrm>
            <a:off x="932977" y="661640"/>
            <a:ext cx="10334799" cy="2465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b="1" u="sng">
                <a:solidFill>
                  <a:schemeClr val="tx2">
                    <a:lumMod val="90000"/>
                    <a:lumOff val="10000"/>
                  </a:schemeClr>
                </a:solidFill>
                <a:latin typeface="Felix Titling"/>
                <a:ea typeface="+mj-lt"/>
                <a:cs typeface="+mj-lt"/>
              </a:rPr>
              <a:t>Étude d'un mécanisme</a:t>
            </a:r>
            <a:endParaRPr lang="en-US">
              <a:solidFill>
                <a:srgbClr val="000000"/>
              </a:solidFill>
              <a:latin typeface="Felix Titling"/>
              <a:ea typeface="+mj-lt"/>
              <a:cs typeface="+mj-lt"/>
            </a:endParaRPr>
          </a:p>
          <a:p>
            <a:pPr algn="ctr"/>
            <a:r>
              <a:rPr lang="fr-FR" sz="2100" b="1">
                <a:solidFill>
                  <a:schemeClr val="tx2">
                    <a:lumMod val="90000"/>
                    <a:lumOff val="10000"/>
                  </a:schemeClr>
                </a:solidFill>
                <a:latin typeface="Felix Titling"/>
                <a:ea typeface="+mj-lt"/>
                <a:cs typeface="+mj-lt"/>
              </a:rPr>
              <a:t>Voiture radiocommandée</a:t>
            </a:r>
            <a:endParaRPr lang="fr-FR" sz="2100">
              <a:solidFill>
                <a:srgbClr val="000000"/>
              </a:solidFill>
              <a:latin typeface="Felix Titling"/>
              <a:ea typeface="+mj-lt"/>
              <a:cs typeface="+mj-lt"/>
            </a:endParaRPr>
          </a:p>
          <a:p>
            <a:pPr algn="ctr"/>
            <a:endParaRPr lang="fr-FR" b="1">
              <a:solidFill>
                <a:schemeClr val="tx2">
                  <a:lumMod val="90000"/>
                  <a:lumOff val="10000"/>
                </a:schemeClr>
              </a:solidFill>
              <a:latin typeface="Felix Titling"/>
            </a:endParaRPr>
          </a:p>
        </p:txBody>
      </p:sp>
      <p:sp>
        <p:nvSpPr>
          <p:cNvPr id="23" name="ZoneTexte 22">
            <a:extLst>
              <a:ext uri="{FF2B5EF4-FFF2-40B4-BE49-F238E27FC236}">
                <a16:creationId xmlns:a16="http://schemas.microsoft.com/office/drawing/2014/main" id="{1412CA6B-80DA-5D3F-E2AF-CF539DDCE7B5}"/>
              </a:ext>
            </a:extLst>
          </p:cNvPr>
          <p:cNvSpPr txBox="1"/>
          <p:nvPr/>
        </p:nvSpPr>
        <p:spPr>
          <a:xfrm>
            <a:off x="116112" y="6357906"/>
            <a:ext cx="18024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dirty="0">
                <a:solidFill>
                  <a:schemeClr val="tx2">
                    <a:lumMod val="90000"/>
                    <a:lumOff val="10000"/>
                  </a:schemeClr>
                </a:solidFill>
                <a:latin typeface="Felix Titling"/>
              </a:rPr>
              <a:t>2025-2026</a:t>
            </a:r>
          </a:p>
        </p:txBody>
      </p:sp>
      <p:pic>
        <p:nvPicPr>
          <p:cNvPr id="27" name="Image 26" descr="Une image contenant texte, Police, Graphique, graphisme&#10;&#10;Le contenu généré par l’IA peut être incorrect.">
            <a:extLst>
              <a:ext uri="{FF2B5EF4-FFF2-40B4-BE49-F238E27FC236}">
                <a16:creationId xmlns:a16="http://schemas.microsoft.com/office/drawing/2014/main" id="{AE7575C3-0C85-2A87-EB9A-1248E7E3A319}"/>
              </a:ext>
            </a:extLst>
          </p:cNvPr>
          <p:cNvPicPr>
            <a:picLocks noChangeAspect="1"/>
          </p:cNvPicPr>
          <p:nvPr/>
        </p:nvPicPr>
        <p:blipFill>
          <a:blip r:embed="rId5"/>
          <a:stretch>
            <a:fillRect/>
          </a:stretch>
        </p:blipFill>
        <p:spPr>
          <a:xfrm>
            <a:off x="10050662" y="-2250"/>
            <a:ext cx="2147494" cy="568246"/>
          </a:xfrm>
          <a:prstGeom prst="rect">
            <a:avLst/>
          </a:prstGeom>
        </p:spPr>
      </p:pic>
      <p:sp>
        <p:nvSpPr>
          <p:cNvPr id="29" name="ZoneTexte 28">
            <a:extLst>
              <a:ext uri="{FF2B5EF4-FFF2-40B4-BE49-F238E27FC236}">
                <a16:creationId xmlns:a16="http://schemas.microsoft.com/office/drawing/2014/main" id="{66CEA887-30B2-8430-8D14-B24DCEB2DE82}"/>
              </a:ext>
            </a:extLst>
          </p:cNvPr>
          <p:cNvSpPr txBox="1"/>
          <p:nvPr/>
        </p:nvSpPr>
        <p:spPr>
          <a:xfrm>
            <a:off x="9873148" y="6157075"/>
            <a:ext cx="23153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dirty="0">
                <a:solidFill>
                  <a:schemeClr val="tx2">
                    <a:lumMod val="90000"/>
                    <a:lumOff val="10000"/>
                  </a:schemeClr>
                </a:solidFill>
                <a:latin typeface="Times New Roman"/>
                <a:cs typeface="Times New Roman"/>
              </a:rPr>
              <a:t>MSILINI Mohamed</a:t>
            </a:r>
          </a:p>
          <a:p>
            <a:r>
              <a:rPr lang="fr-FR" b="1" dirty="0">
                <a:solidFill>
                  <a:schemeClr val="tx2">
                    <a:lumMod val="90000"/>
                    <a:lumOff val="10000"/>
                  </a:schemeClr>
                </a:solidFill>
                <a:latin typeface="Times New Roman"/>
                <a:cs typeface="Times New Roman"/>
              </a:rPr>
              <a:t>OUMRAIENE Walid</a:t>
            </a:r>
          </a:p>
        </p:txBody>
      </p:sp>
      <p:sp>
        <p:nvSpPr>
          <p:cNvPr id="31" name="ZoneTexte 30">
            <a:extLst>
              <a:ext uri="{FF2B5EF4-FFF2-40B4-BE49-F238E27FC236}">
                <a16:creationId xmlns:a16="http://schemas.microsoft.com/office/drawing/2014/main" id="{39DE71EC-7A53-B07C-DF6B-D598188A8209}"/>
              </a:ext>
            </a:extLst>
          </p:cNvPr>
          <p:cNvSpPr txBox="1"/>
          <p:nvPr/>
        </p:nvSpPr>
        <p:spPr>
          <a:xfrm>
            <a:off x="58119" y="64576"/>
            <a:ext cx="9040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800" b="1" baseline="0" dirty="0" err="1">
                <a:solidFill>
                  <a:schemeClr val="tx2">
                    <a:lumMod val="90000"/>
                    <a:lumOff val="10000"/>
                  </a:schemeClr>
                </a:solidFill>
                <a:latin typeface="Felix Titling"/>
              </a:rPr>
              <a:t>Saé</a:t>
            </a:r>
            <a:r>
              <a:rPr lang="fr-FR" sz="1800" b="1" baseline="0" dirty="0">
                <a:solidFill>
                  <a:schemeClr val="tx2">
                    <a:lumMod val="90000"/>
                    <a:lumOff val="10000"/>
                  </a:schemeClr>
                </a:solidFill>
                <a:latin typeface="Felix Titling"/>
              </a:rPr>
              <a:t> </a:t>
            </a:r>
            <a:r>
              <a:rPr lang="fr-FR" b="1" dirty="0">
                <a:solidFill>
                  <a:schemeClr val="tx2">
                    <a:lumMod val="90000"/>
                    <a:lumOff val="10000"/>
                  </a:schemeClr>
                </a:solidFill>
                <a:latin typeface="Felix Titling"/>
              </a:rPr>
              <a:t>2.1</a:t>
            </a:r>
            <a:endParaRPr lang="fr-FR" b="1" dirty="0">
              <a:solidFill>
                <a:schemeClr val="tx2">
                  <a:lumMod val="90000"/>
                  <a:lumOff val="10000"/>
                </a:schemeClr>
              </a:solidFill>
            </a:endParaRPr>
          </a:p>
          <a:p>
            <a:pPr algn="ctr"/>
            <a:endParaRPr lang="fr-FR"/>
          </a:p>
        </p:txBody>
      </p:sp>
      <p:pic>
        <p:nvPicPr>
          <p:cNvPr id="3" name="Image 2">
            <a:extLst>
              <a:ext uri="{FF2B5EF4-FFF2-40B4-BE49-F238E27FC236}">
                <a16:creationId xmlns:a16="http://schemas.microsoft.com/office/drawing/2014/main" id="{44595F20-2B7B-F50C-5865-58F53AD76D6A}"/>
              </a:ext>
            </a:extLst>
          </p:cNvPr>
          <p:cNvPicPr>
            <a:picLocks noChangeAspect="1"/>
          </p:cNvPicPr>
          <p:nvPr/>
        </p:nvPicPr>
        <p:blipFill>
          <a:blip r:embed="rId6"/>
          <a:stretch>
            <a:fillRect/>
          </a:stretch>
        </p:blipFill>
        <p:spPr>
          <a:xfrm rot="16200000">
            <a:off x="4329615" y="-216647"/>
            <a:ext cx="3521004" cy="8406581"/>
          </a:xfrm>
          <a:prstGeom prst="rect">
            <a:avLst/>
          </a:prstGeom>
        </p:spPr>
      </p:pic>
    </p:spTree>
    <p:extLst>
      <p:ext uri="{BB962C8B-B14F-4D97-AF65-F5344CB8AC3E}">
        <p14:creationId xmlns:p14="http://schemas.microsoft.com/office/powerpoint/2010/main" val="30578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4"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3"/>
                                        </p:tgtEl>
                                      </p:cBhvr>
                                    </p:cmd>
                                  </p:childTnLst>
                                </p:cTn>
                              </p:par>
                            </p:childTnLst>
                          </p:cTn>
                        </p:par>
                      </p:childTnLst>
                    </p:cTn>
                  </p:par>
                </p:childTnLst>
              </p:cTn>
              <p:nextCondLst>
                <p:cond evt="onClick" delay="0">
                  <p:tgtEl>
                    <p:spTgt spid="33"/>
                  </p:tgtEl>
                </p:cond>
              </p:nextCondLst>
            </p:seq>
            <p:video>
              <p:cMediaNode mute="1">
                <p:cTn id="12" repeatCount="indefinite" fill="hold" display="0">
                  <p:stCondLst>
                    <p:cond delay="indefinite"/>
                  </p:stCondLst>
                </p:cTn>
                <p:tgtEl>
                  <p:spTgt spid="3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iquide pastel ondulant" descr="Liquide pastel ondulant">
            <a:hlinkClick r:id="" action="ppaction://media"/>
            <a:extLst>
              <a:ext uri="{FF2B5EF4-FFF2-40B4-BE49-F238E27FC236}">
                <a16:creationId xmlns:a16="http://schemas.microsoft.com/office/drawing/2014/main" id="{F3BCB378-5C9E-3372-70F2-E7693C57243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0" y="1292"/>
            <a:ext cx="12201040" cy="6855416"/>
          </a:xfrm>
          <a:prstGeom prst="rect">
            <a:avLst/>
          </a:prstGeom>
        </p:spPr>
      </p:pic>
      <p:sp>
        <p:nvSpPr>
          <p:cNvPr id="3" name="ZoneTexte 2">
            <a:extLst>
              <a:ext uri="{FF2B5EF4-FFF2-40B4-BE49-F238E27FC236}">
                <a16:creationId xmlns:a16="http://schemas.microsoft.com/office/drawing/2014/main" id="{9AD985BC-048A-B145-42EA-30487C1044B0}"/>
              </a:ext>
            </a:extLst>
          </p:cNvPr>
          <p:cNvSpPr txBox="1"/>
          <p:nvPr/>
        </p:nvSpPr>
        <p:spPr>
          <a:xfrm>
            <a:off x="3038000" y="275594"/>
            <a:ext cx="610891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4000">
                <a:solidFill>
                  <a:schemeClr val="tx2">
                    <a:lumMod val="90000"/>
                    <a:lumOff val="10000"/>
                  </a:schemeClr>
                </a:solidFill>
                <a:latin typeface="Felix Titling"/>
              </a:rPr>
              <a:t>Graphe de liaison</a:t>
            </a:r>
            <a:endParaRPr lang="fr-FR" sz="4000" dirty="0">
              <a:solidFill>
                <a:schemeClr val="tx2">
                  <a:lumMod val="90000"/>
                  <a:lumOff val="10000"/>
                </a:schemeClr>
              </a:solidFill>
              <a:latin typeface="Felix Titling"/>
            </a:endParaRPr>
          </a:p>
        </p:txBody>
      </p:sp>
      <p:pic>
        <p:nvPicPr>
          <p:cNvPr id="10" name="Image 9" descr="Une image contenant texte, diagramme, dessin humoristique&#10;&#10;Le contenu généré par l’IA peut être incorrect.">
            <a:extLst>
              <a:ext uri="{FF2B5EF4-FFF2-40B4-BE49-F238E27FC236}">
                <a16:creationId xmlns:a16="http://schemas.microsoft.com/office/drawing/2014/main" id="{647D66F8-3C7D-39FE-65CE-7C518B3F24A9}"/>
              </a:ext>
            </a:extLst>
          </p:cNvPr>
          <p:cNvPicPr>
            <a:picLocks noChangeAspect="1"/>
          </p:cNvPicPr>
          <p:nvPr/>
        </p:nvPicPr>
        <p:blipFill>
          <a:blip r:embed="rId5"/>
          <a:stretch>
            <a:fillRect/>
          </a:stretch>
        </p:blipFill>
        <p:spPr>
          <a:xfrm>
            <a:off x="1318054" y="1146589"/>
            <a:ext cx="9555892" cy="5368009"/>
          </a:xfrm>
          <a:prstGeom prst="rect">
            <a:avLst/>
          </a:prstGeom>
        </p:spPr>
      </p:pic>
    </p:spTree>
    <p:extLst>
      <p:ext uri="{BB962C8B-B14F-4D97-AF65-F5344CB8AC3E}">
        <p14:creationId xmlns:p14="http://schemas.microsoft.com/office/powerpoint/2010/main" val="349548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731A9-09EC-658F-48C7-5EDE6723A238}"/>
            </a:ext>
          </a:extLst>
        </p:cNvPr>
        <p:cNvGrpSpPr/>
        <p:nvPr/>
      </p:nvGrpSpPr>
      <p:grpSpPr>
        <a:xfrm>
          <a:off x="0" y="0"/>
          <a:ext cx="0" cy="0"/>
          <a:chOff x="0" y="0"/>
          <a:chExt cx="0" cy="0"/>
        </a:xfrm>
      </p:grpSpPr>
      <p:pic>
        <p:nvPicPr>
          <p:cNvPr id="5" name="Liquide pastel ondulant" descr="Liquide pastel ondulant">
            <a:hlinkClick r:id="" action="ppaction://media"/>
            <a:extLst>
              <a:ext uri="{FF2B5EF4-FFF2-40B4-BE49-F238E27FC236}">
                <a16:creationId xmlns:a16="http://schemas.microsoft.com/office/drawing/2014/main" id="{CCE68A04-16A1-A024-2068-30B95153967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0" y="1292"/>
            <a:ext cx="12201040" cy="6855416"/>
          </a:xfrm>
          <a:prstGeom prst="rect">
            <a:avLst/>
          </a:prstGeom>
        </p:spPr>
      </p:pic>
      <p:sp>
        <p:nvSpPr>
          <p:cNvPr id="3" name="ZoneTexte 2">
            <a:extLst>
              <a:ext uri="{FF2B5EF4-FFF2-40B4-BE49-F238E27FC236}">
                <a16:creationId xmlns:a16="http://schemas.microsoft.com/office/drawing/2014/main" id="{F66A2DE3-49FA-67C0-A882-B60C60F147D1}"/>
              </a:ext>
            </a:extLst>
          </p:cNvPr>
          <p:cNvSpPr txBox="1"/>
          <p:nvPr/>
        </p:nvSpPr>
        <p:spPr>
          <a:xfrm>
            <a:off x="3038000" y="275594"/>
            <a:ext cx="610891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4000">
                <a:solidFill>
                  <a:schemeClr val="tx2">
                    <a:lumMod val="90000"/>
                    <a:lumOff val="10000"/>
                  </a:schemeClr>
                </a:solidFill>
                <a:latin typeface="Felix Titling"/>
              </a:rPr>
              <a:t>Schéma cinématique</a:t>
            </a:r>
            <a:endParaRPr lang="fr-FR" sz="4000" dirty="0">
              <a:solidFill>
                <a:schemeClr val="tx2">
                  <a:lumMod val="90000"/>
                  <a:lumOff val="10000"/>
                </a:schemeClr>
              </a:solidFill>
              <a:latin typeface="Felix Titling"/>
            </a:endParaRPr>
          </a:p>
        </p:txBody>
      </p:sp>
      <p:pic>
        <p:nvPicPr>
          <p:cNvPr id="4" name="Image 3" descr="Une image contenant diagramme, Plan, croquis, Dessin technique&#10;&#10;Le contenu généré par l’IA peut être incorrect.">
            <a:extLst>
              <a:ext uri="{FF2B5EF4-FFF2-40B4-BE49-F238E27FC236}">
                <a16:creationId xmlns:a16="http://schemas.microsoft.com/office/drawing/2014/main" id="{FC80B2B8-1FCD-080F-88F1-8DEBE3EAA253}"/>
              </a:ext>
            </a:extLst>
          </p:cNvPr>
          <p:cNvPicPr>
            <a:picLocks noChangeAspect="1"/>
          </p:cNvPicPr>
          <p:nvPr/>
        </p:nvPicPr>
        <p:blipFill>
          <a:blip r:embed="rId5"/>
          <a:stretch>
            <a:fillRect/>
          </a:stretch>
        </p:blipFill>
        <p:spPr>
          <a:xfrm>
            <a:off x="1729907" y="1160820"/>
            <a:ext cx="8724070" cy="5125065"/>
          </a:xfrm>
          <a:prstGeom prst="rect">
            <a:avLst/>
          </a:prstGeom>
        </p:spPr>
      </p:pic>
      <p:sp>
        <p:nvSpPr>
          <p:cNvPr id="7" name="ZoneTexte 6">
            <a:extLst>
              <a:ext uri="{FF2B5EF4-FFF2-40B4-BE49-F238E27FC236}">
                <a16:creationId xmlns:a16="http://schemas.microsoft.com/office/drawing/2014/main" id="{FDB9081A-D119-2195-BE18-46E2D7CCA54E}"/>
              </a:ext>
            </a:extLst>
          </p:cNvPr>
          <p:cNvSpPr txBox="1"/>
          <p:nvPr/>
        </p:nvSpPr>
        <p:spPr>
          <a:xfrm>
            <a:off x="1029104" y="6285885"/>
            <a:ext cx="10125675"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fr-FR" sz="1100" dirty="0">
                <a:latin typeface="Felix Titling"/>
                <a:cs typeface="Sabon Next LT"/>
              </a:rPr>
              <a:t>Pour le schéma cinématique étant donné que la voiture est symétrique (hors moteur et système de transmission) nous avons décidé de ne représenter qu'une moitié de ce système étant donné que cela ne servirait à rien de représenter les deux cotés.</a:t>
            </a:r>
          </a:p>
        </p:txBody>
      </p:sp>
    </p:spTree>
    <p:extLst>
      <p:ext uri="{BB962C8B-B14F-4D97-AF65-F5344CB8AC3E}">
        <p14:creationId xmlns:p14="http://schemas.microsoft.com/office/powerpoint/2010/main" val="401302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AF699-7B72-4171-3B15-9A6DAE7D859E}"/>
            </a:ext>
          </a:extLst>
        </p:cNvPr>
        <p:cNvGrpSpPr/>
        <p:nvPr/>
      </p:nvGrpSpPr>
      <p:grpSpPr>
        <a:xfrm>
          <a:off x="0" y="0"/>
          <a:ext cx="0" cy="0"/>
          <a:chOff x="0" y="0"/>
          <a:chExt cx="0" cy="0"/>
        </a:xfrm>
      </p:grpSpPr>
      <p:pic>
        <p:nvPicPr>
          <p:cNvPr id="5" name="Liquide pastel ondulant" descr="Liquide pastel ondulant">
            <a:hlinkClick r:id="" action="ppaction://media"/>
            <a:extLst>
              <a:ext uri="{FF2B5EF4-FFF2-40B4-BE49-F238E27FC236}">
                <a16:creationId xmlns:a16="http://schemas.microsoft.com/office/drawing/2014/main" id="{01AEFDAE-5499-FC8C-B789-446D1A61436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0" y="1292"/>
            <a:ext cx="12201040" cy="6855416"/>
          </a:xfrm>
          <a:prstGeom prst="rect">
            <a:avLst/>
          </a:prstGeom>
        </p:spPr>
      </p:pic>
      <p:sp>
        <p:nvSpPr>
          <p:cNvPr id="4" name="ZoneTexte 3">
            <a:extLst>
              <a:ext uri="{FF2B5EF4-FFF2-40B4-BE49-F238E27FC236}">
                <a16:creationId xmlns:a16="http://schemas.microsoft.com/office/drawing/2014/main" id="{7EDF0B73-DFC0-6EF2-F84B-53F794C3FD65}"/>
              </a:ext>
            </a:extLst>
          </p:cNvPr>
          <p:cNvSpPr txBox="1"/>
          <p:nvPr/>
        </p:nvSpPr>
        <p:spPr>
          <a:xfrm>
            <a:off x="2303459" y="254999"/>
            <a:ext cx="757799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4000">
                <a:solidFill>
                  <a:schemeClr val="tx2">
                    <a:lumMod val="90000"/>
                    <a:lumOff val="10000"/>
                  </a:schemeClr>
                </a:solidFill>
                <a:latin typeface="Felix Titling"/>
              </a:rPr>
              <a:t>Surfaces fonctionnelles</a:t>
            </a:r>
            <a:endParaRPr lang="fr-FR" sz="4000" dirty="0">
              <a:solidFill>
                <a:schemeClr val="tx2">
                  <a:lumMod val="90000"/>
                  <a:lumOff val="10000"/>
                </a:schemeClr>
              </a:solidFill>
              <a:latin typeface="Felix Titling"/>
            </a:endParaRPr>
          </a:p>
        </p:txBody>
      </p:sp>
      <p:pic>
        <p:nvPicPr>
          <p:cNvPr id="6" name="Image 5" descr="Une image contenant dessin, capture d’écran, art, conception&#10;&#10;Le contenu généré par l’IA peut être incorrect.">
            <a:extLst>
              <a:ext uri="{FF2B5EF4-FFF2-40B4-BE49-F238E27FC236}">
                <a16:creationId xmlns:a16="http://schemas.microsoft.com/office/drawing/2014/main" id="{843C3A9A-EC01-2DE7-6485-36E8DCF396BC}"/>
              </a:ext>
            </a:extLst>
          </p:cNvPr>
          <p:cNvPicPr>
            <a:picLocks noChangeAspect="1"/>
          </p:cNvPicPr>
          <p:nvPr/>
        </p:nvPicPr>
        <p:blipFill>
          <a:blip r:embed="rId5"/>
          <a:stretch>
            <a:fillRect/>
          </a:stretch>
        </p:blipFill>
        <p:spPr>
          <a:xfrm rot="-5400000">
            <a:off x="4960867" y="-947351"/>
            <a:ext cx="2283996" cy="6858000"/>
          </a:xfrm>
          <a:prstGeom prst="rect">
            <a:avLst/>
          </a:prstGeom>
        </p:spPr>
      </p:pic>
      <p:pic>
        <p:nvPicPr>
          <p:cNvPr id="7" name="Image 6" descr="Une image contenant capture d’écran, conception&#10;&#10;Le contenu généré par l’IA peut être incorrect.">
            <a:extLst>
              <a:ext uri="{FF2B5EF4-FFF2-40B4-BE49-F238E27FC236}">
                <a16:creationId xmlns:a16="http://schemas.microsoft.com/office/drawing/2014/main" id="{3F5231D0-5CB7-A424-4A80-F531175E222C}"/>
              </a:ext>
            </a:extLst>
          </p:cNvPr>
          <p:cNvPicPr>
            <a:picLocks noChangeAspect="1"/>
          </p:cNvPicPr>
          <p:nvPr/>
        </p:nvPicPr>
        <p:blipFill>
          <a:blip r:embed="rId6"/>
          <a:stretch>
            <a:fillRect/>
          </a:stretch>
        </p:blipFill>
        <p:spPr>
          <a:xfrm rot="16200000">
            <a:off x="5023324" y="1270000"/>
            <a:ext cx="2145354" cy="6858000"/>
          </a:xfrm>
          <a:prstGeom prst="rect">
            <a:avLst/>
          </a:prstGeom>
        </p:spPr>
      </p:pic>
    </p:spTree>
    <p:extLst>
      <p:ext uri="{BB962C8B-B14F-4D97-AF65-F5344CB8AC3E}">
        <p14:creationId xmlns:p14="http://schemas.microsoft.com/office/powerpoint/2010/main" val="381707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0945C-EEC0-7870-A6A3-7E7227B23C50}"/>
            </a:ext>
          </a:extLst>
        </p:cNvPr>
        <p:cNvGrpSpPr/>
        <p:nvPr/>
      </p:nvGrpSpPr>
      <p:grpSpPr>
        <a:xfrm>
          <a:off x="0" y="0"/>
          <a:ext cx="0" cy="0"/>
          <a:chOff x="0" y="0"/>
          <a:chExt cx="0" cy="0"/>
        </a:xfrm>
      </p:grpSpPr>
      <p:pic>
        <p:nvPicPr>
          <p:cNvPr id="5" name="Liquide pastel ondulant" descr="Liquide pastel ondulant">
            <a:hlinkClick r:id="" action="ppaction://media"/>
            <a:extLst>
              <a:ext uri="{FF2B5EF4-FFF2-40B4-BE49-F238E27FC236}">
                <a16:creationId xmlns:a16="http://schemas.microsoft.com/office/drawing/2014/main" id="{5E470273-4D42-3C2F-4E82-F40C8029813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0" y="1292"/>
            <a:ext cx="12201040" cy="6855416"/>
          </a:xfrm>
          <a:prstGeom prst="rect">
            <a:avLst/>
          </a:prstGeom>
        </p:spPr>
      </p:pic>
      <p:sp>
        <p:nvSpPr>
          <p:cNvPr id="4" name="ZoneTexte 3">
            <a:extLst>
              <a:ext uri="{FF2B5EF4-FFF2-40B4-BE49-F238E27FC236}">
                <a16:creationId xmlns:a16="http://schemas.microsoft.com/office/drawing/2014/main" id="{09FC0185-EDF9-0597-1C55-C8347FC88A34}"/>
              </a:ext>
            </a:extLst>
          </p:cNvPr>
          <p:cNvSpPr txBox="1"/>
          <p:nvPr/>
        </p:nvSpPr>
        <p:spPr>
          <a:xfrm>
            <a:off x="1225675" y="241269"/>
            <a:ext cx="974042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4000">
                <a:solidFill>
                  <a:schemeClr val="tx2">
                    <a:lumMod val="90000"/>
                    <a:lumOff val="10000"/>
                  </a:schemeClr>
                </a:solidFill>
                <a:latin typeface="Felix Titling"/>
              </a:rPr>
              <a:t>Informations complémentaires</a:t>
            </a:r>
            <a:endParaRPr lang="fr-FR" sz="4000" dirty="0">
              <a:solidFill>
                <a:schemeClr val="tx2">
                  <a:lumMod val="90000"/>
                  <a:lumOff val="10000"/>
                </a:schemeClr>
              </a:solidFill>
              <a:latin typeface="Felix Titling"/>
            </a:endParaRPr>
          </a:p>
        </p:txBody>
      </p:sp>
      <p:sp>
        <p:nvSpPr>
          <p:cNvPr id="2" name="ZoneTexte 1">
            <a:extLst>
              <a:ext uri="{FF2B5EF4-FFF2-40B4-BE49-F238E27FC236}">
                <a16:creationId xmlns:a16="http://schemas.microsoft.com/office/drawing/2014/main" id="{2AF02F52-442E-E60C-476D-C0475829FE73}"/>
              </a:ext>
            </a:extLst>
          </p:cNvPr>
          <p:cNvSpPr txBox="1"/>
          <p:nvPr/>
        </p:nvSpPr>
        <p:spPr>
          <a:xfrm>
            <a:off x="1565189" y="1201351"/>
            <a:ext cx="913027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fr-FR" b="1" dirty="0">
                <a:latin typeface="Felix Titling"/>
              </a:rPr>
              <a:t>Des difficultés ont été rencontrées lors des mesures de notre pièce car les entre-axes sont compliqués à mesurer avec un pied à coulisse nous avons donc adopté trois techniques  pour s'assurer que les mesures soient bonnes :</a:t>
            </a:r>
          </a:p>
          <a:p>
            <a:endParaRPr lang="fr-FR" dirty="0">
              <a:latin typeface="Felix Titling"/>
            </a:endParaRPr>
          </a:p>
          <a:p>
            <a:pPr marL="742950" lvl="1" indent="-285750">
              <a:buFont typeface="Calibri"/>
              <a:buChar char="-"/>
            </a:pPr>
            <a:r>
              <a:rPr lang="fr-FR" b="1" dirty="0">
                <a:latin typeface="Felix Titling"/>
              </a:rPr>
              <a:t>Mesure au pied </a:t>
            </a:r>
            <a:r>
              <a:rPr lang="fr-FR" b="1" dirty="0">
                <a:latin typeface="Felix Titling"/>
              </a:rPr>
              <a:t>à</a:t>
            </a:r>
            <a:r>
              <a:rPr lang="fr-FR" b="1" dirty="0" smtClean="0">
                <a:latin typeface="Felix Titling"/>
              </a:rPr>
              <a:t> </a:t>
            </a:r>
            <a:r>
              <a:rPr lang="fr-FR" b="1" dirty="0">
                <a:latin typeface="Felix Titling"/>
              </a:rPr>
              <a:t>coulisse.</a:t>
            </a:r>
          </a:p>
          <a:p>
            <a:pPr marL="742950" lvl="1" indent="-285750">
              <a:buFont typeface="Calibri"/>
              <a:buChar char="-"/>
            </a:pPr>
            <a:r>
              <a:rPr lang="fr-FR" b="1" dirty="0">
                <a:latin typeface="Felix Titling"/>
              </a:rPr>
              <a:t>Traçage de la pièce sur une feuille puis mesure avec un réglet.</a:t>
            </a:r>
          </a:p>
          <a:p>
            <a:pPr marL="742950" lvl="1" indent="-285750">
              <a:buFont typeface="Calibri"/>
              <a:buChar char="-"/>
            </a:pPr>
            <a:r>
              <a:rPr lang="fr-FR" b="1" dirty="0">
                <a:latin typeface="Felix Titling"/>
              </a:rPr>
              <a:t>Mesure </a:t>
            </a:r>
            <a:r>
              <a:rPr lang="fr-FR" b="1" dirty="0" err="1">
                <a:latin typeface="Felix Titling"/>
              </a:rPr>
              <a:t>Solidworks</a:t>
            </a:r>
            <a:r>
              <a:rPr lang="fr-FR" b="1" dirty="0">
                <a:latin typeface="Felix Titling"/>
              </a:rPr>
              <a:t> avec image d'esquisse mise à l'échelle</a:t>
            </a:r>
          </a:p>
          <a:p>
            <a:pPr marL="285750" indent="-285750">
              <a:buFont typeface="Arial"/>
              <a:buChar char="•"/>
            </a:pPr>
            <a:endParaRPr lang="fr-FR" b="1" dirty="0">
              <a:latin typeface="Felix Titling"/>
            </a:endParaRPr>
          </a:p>
          <a:p>
            <a:pPr marL="285750" indent="-285750" algn="just">
              <a:buFont typeface="Arial"/>
              <a:buChar char="•"/>
            </a:pPr>
            <a:r>
              <a:rPr lang="fr-FR" b="1" dirty="0">
                <a:latin typeface="Felix Titling"/>
              </a:rPr>
              <a:t>Certaines tolérances et côtes fonctionnelles ont été adaptées afin qu'elles correspondent aux côtes relevées par les autres groupes pour l'assemblage, les côtes restent cohérentes.</a:t>
            </a:r>
          </a:p>
          <a:p>
            <a:endParaRPr lang="fr-FR" b="1" dirty="0">
              <a:latin typeface="Felix Titling"/>
            </a:endParaRPr>
          </a:p>
          <a:p>
            <a:pPr marL="285750" indent="-285750" algn="just">
              <a:buFont typeface="Arial"/>
              <a:buChar char="•"/>
            </a:pPr>
            <a:r>
              <a:rPr lang="fr-FR" b="1" dirty="0">
                <a:latin typeface="Felix Titling"/>
              </a:rPr>
              <a:t>Vous trouverez dans le dossier tous les fichiers demandés ainsi que le schéma cinématique, le graphe de liaison et les surfaces fonctionnels en meilleure qualité.</a:t>
            </a:r>
          </a:p>
        </p:txBody>
      </p:sp>
    </p:spTree>
    <p:extLst>
      <p:ext uri="{BB962C8B-B14F-4D97-AF65-F5344CB8AC3E}">
        <p14:creationId xmlns:p14="http://schemas.microsoft.com/office/powerpoint/2010/main" val="386240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TotalTime>
  <Words>184</Words>
  <Application>Microsoft Office PowerPoint</Application>
  <PresentationFormat>Grand écran</PresentationFormat>
  <Paragraphs>20</Paragraphs>
  <Slides>5</Slides>
  <Notes>0</Notes>
  <HiddenSlides>0</HiddenSlides>
  <MMClips>5</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vt:i4>
      </vt:variant>
    </vt:vector>
  </HeadingPairs>
  <TitlesOfParts>
    <vt:vector size="13" baseType="lpstr">
      <vt:lpstr>Aptos</vt:lpstr>
      <vt:lpstr>Aptos Display</vt:lpstr>
      <vt:lpstr>Arial</vt:lpstr>
      <vt:lpstr>Calibri</vt:lpstr>
      <vt:lpstr>Felix Titling</vt:lpstr>
      <vt:lpstr>Sabon Next LT</vt:lpstr>
      <vt:lpstr>Times New Roman</vt:lpstr>
      <vt:lpstr>Thème Office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
  <cp:lastModifiedBy>OUMRAIENE</cp:lastModifiedBy>
  <cp:revision>1860</cp:revision>
  <dcterms:created xsi:type="dcterms:W3CDTF">2025-12-12T21:27:11Z</dcterms:created>
  <dcterms:modified xsi:type="dcterms:W3CDTF">2026-06-05T15:14:39Z</dcterms:modified>
</cp:coreProperties>
</file>